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0" r:id="rId6"/>
    <p:sldId id="261" r:id="rId7"/>
    <p:sldId id="270" r:id="rId8"/>
    <p:sldId id="262" r:id="rId9"/>
    <p:sldId id="271" r:id="rId10"/>
    <p:sldId id="272" r:id="rId11"/>
    <p:sldId id="281" r:id="rId12"/>
    <p:sldId id="279" r:id="rId13"/>
    <p:sldId id="274" r:id="rId14"/>
    <p:sldId id="263" r:id="rId15"/>
    <p:sldId id="275" r:id="rId16"/>
    <p:sldId id="276" r:id="rId17"/>
    <p:sldId id="277" r:id="rId18"/>
    <p:sldId id="280" r:id="rId19"/>
    <p:sldId id="264" r:id="rId20"/>
    <p:sldId id="265"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30BAB-CB18-405A-83CF-5A90DB1C9DA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69AD49-60C4-4B05-87CD-0DD0631C89D7}">
      <dgm:prSet/>
      <dgm:spPr/>
      <dgm:t>
        <a:bodyPr/>
        <a:lstStyle/>
        <a:p>
          <a:pPr>
            <a:lnSpc>
              <a:spcPct val="100000"/>
            </a:lnSpc>
          </a:pPr>
          <a:r>
            <a:rPr lang="en-US" b="0" i="0"/>
            <a:t>This case study utilized a dataset concerning the Telecom Industry.</a:t>
          </a:r>
          <a:endParaRPr lang="en-US"/>
        </a:p>
      </dgm:t>
    </dgm:pt>
    <dgm:pt modelId="{69D01CCB-B652-4995-9E58-1A34E3275316}" type="parTrans" cxnId="{08E5939B-45A8-4BB3-A966-E09DEAA8F488}">
      <dgm:prSet/>
      <dgm:spPr/>
      <dgm:t>
        <a:bodyPr/>
        <a:lstStyle/>
        <a:p>
          <a:endParaRPr lang="en-US"/>
        </a:p>
      </dgm:t>
    </dgm:pt>
    <dgm:pt modelId="{DC8BC613-8C59-4AD9-B704-01F243583262}" type="sibTrans" cxnId="{08E5939B-45A8-4BB3-A966-E09DEAA8F488}">
      <dgm:prSet/>
      <dgm:spPr/>
      <dgm:t>
        <a:bodyPr/>
        <a:lstStyle/>
        <a:p>
          <a:endParaRPr lang="en-US"/>
        </a:p>
      </dgm:t>
    </dgm:pt>
    <dgm:pt modelId="{58847C6D-0B51-4859-B324-88C4BFFC3110}">
      <dgm:prSet/>
      <dgm:spPr/>
      <dgm:t>
        <a:bodyPr/>
        <a:lstStyle/>
        <a:p>
          <a:pPr>
            <a:lnSpc>
              <a:spcPct val="100000"/>
            </a:lnSpc>
          </a:pPr>
          <a:r>
            <a:rPr lang="en-US" b="0" i="0" dirty="0"/>
            <a:t>Exploratory Data Analysis (EDA) was performed to extract valuable insights, and the resultant conclusions are provided. </a:t>
          </a:r>
          <a:endParaRPr lang="en-US" dirty="0"/>
        </a:p>
      </dgm:t>
    </dgm:pt>
    <dgm:pt modelId="{DDDCCD7B-90EC-4D08-AC0B-BCB3139BEA6E}" type="parTrans" cxnId="{3403B0AF-0CB2-4038-BD28-ED717E8C652E}">
      <dgm:prSet/>
      <dgm:spPr/>
      <dgm:t>
        <a:bodyPr/>
        <a:lstStyle/>
        <a:p>
          <a:endParaRPr lang="en-US"/>
        </a:p>
      </dgm:t>
    </dgm:pt>
    <dgm:pt modelId="{267BA26C-7369-4D60-89DA-52C6C52ADB21}" type="sibTrans" cxnId="{3403B0AF-0CB2-4038-BD28-ED717E8C652E}">
      <dgm:prSet/>
      <dgm:spPr/>
      <dgm:t>
        <a:bodyPr/>
        <a:lstStyle/>
        <a:p>
          <a:endParaRPr lang="en-US"/>
        </a:p>
      </dgm:t>
    </dgm:pt>
    <dgm:pt modelId="{5BDB66B0-1441-4108-B139-9EB60F0CABCD}">
      <dgm:prSet/>
      <dgm:spPr/>
      <dgm:t>
        <a:bodyPr/>
        <a:lstStyle/>
        <a:p>
          <a:pPr>
            <a:lnSpc>
              <a:spcPct val="100000"/>
            </a:lnSpc>
          </a:pPr>
          <a:r>
            <a:rPr lang="en-US" b="0" i="0"/>
            <a:t>These conclusions aim to assist the company in making informed decisions to enhance customer retention efforts.</a:t>
          </a:r>
          <a:endParaRPr lang="en-US"/>
        </a:p>
      </dgm:t>
    </dgm:pt>
    <dgm:pt modelId="{CBC71E8F-89F0-440D-B870-DC8692B3555E}" type="parTrans" cxnId="{455B6867-B659-4710-955C-0F73CA974848}">
      <dgm:prSet/>
      <dgm:spPr/>
      <dgm:t>
        <a:bodyPr/>
        <a:lstStyle/>
        <a:p>
          <a:endParaRPr lang="en-US"/>
        </a:p>
      </dgm:t>
    </dgm:pt>
    <dgm:pt modelId="{8A2F1400-EF7D-43BF-B5E4-DCA76164E921}" type="sibTrans" cxnId="{455B6867-B659-4710-955C-0F73CA974848}">
      <dgm:prSet/>
      <dgm:spPr/>
      <dgm:t>
        <a:bodyPr/>
        <a:lstStyle/>
        <a:p>
          <a:endParaRPr lang="en-US"/>
        </a:p>
      </dgm:t>
    </dgm:pt>
    <dgm:pt modelId="{9B9FB5D5-469D-45E9-AFA4-D6DA75C8EADC}" type="pres">
      <dgm:prSet presAssocID="{84B30BAB-CB18-405A-83CF-5A90DB1C9DA8}" presName="root" presStyleCnt="0">
        <dgm:presLayoutVars>
          <dgm:dir/>
          <dgm:resizeHandles val="exact"/>
        </dgm:presLayoutVars>
      </dgm:prSet>
      <dgm:spPr/>
    </dgm:pt>
    <dgm:pt modelId="{2BEDDDAE-9B73-4F58-BA48-E11AEC9FEDF5}" type="pres">
      <dgm:prSet presAssocID="{7769AD49-60C4-4B05-87CD-0DD0631C89D7}" presName="compNode" presStyleCnt="0"/>
      <dgm:spPr/>
    </dgm:pt>
    <dgm:pt modelId="{9C37B1A0-31E4-43F2-A672-F0232B9ED936}" type="pres">
      <dgm:prSet presAssocID="{7769AD49-60C4-4B05-87CD-0DD0631C89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AD15871-506F-4407-B72C-7BE4F68BB379}" type="pres">
      <dgm:prSet presAssocID="{7769AD49-60C4-4B05-87CD-0DD0631C89D7}" presName="spaceRect" presStyleCnt="0"/>
      <dgm:spPr/>
    </dgm:pt>
    <dgm:pt modelId="{5D6CFC2D-180D-4CC9-9311-63004A60E763}" type="pres">
      <dgm:prSet presAssocID="{7769AD49-60C4-4B05-87CD-0DD0631C89D7}" presName="textRect" presStyleLbl="revTx" presStyleIdx="0" presStyleCnt="3">
        <dgm:presLayoutVars>
          <dgm:chMax val="1"/>
          <dgm:chPref val="1"/>
        </dgm:presLayoutVars>
      </dgm:prSet>
      <dgm:spPr/>
    </dgm:pt>
    <dgm:pt modelId="{D54BF242-2FC0-4002-A0CE-8A2117FC8BDE}" type="pres">
      <dgm:prSet presAssocID="{DC8BC613-8C59-4AD9-B704-01F243583262}" presName="sibTrans" presStyleCnt="0"/>
      <dgm:spPr/>
    </dgm:pt>
    <dgm:pt modelId="{6479E360-C311-48DD-A869-12FF1C5A51FE}" type="pres">
      <dgm:prSet presAssocID="{58847C6D-0B51-4859-B324-88C4BFFC3110}" presName="compNode" presStyleCnt="0"/>
      <dgm:spPr/>
    </dgm:pt>
    <dgm:pt modelId="{896E2B77-D10C-49D3-9FE4-D409C9227F23}" type="pres">
      <dgm:prSet presAssocID="{58847C6D-0B51-4859-B324-88C4BFFC31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C9CF7FC2-BAED-4163-8A0D-DE73C7150B78}" type="pres">
      <dgm:prSet presAssocID="{58847C6D-0B51-4859-B324-88C4BFFC3110}" presName="spaceRect" presStyleCnt="0"/>
      <dgm:spPr/>
    </dgm:pt>
    <dgm:pt modelId="{A4C6200D-68E9-41E0-AC2A-82AF5E955586}" type="pres">
      <dgm:prSet presAssocID="{58847C6D-0B51-4859-B324-88C4BFFC3110}" presName="textRect" presStyleLbl="revTx" presStyleIdx="1" presStyleCnt="3">
        <dgm:presLayoutVars>
          <dgm:chMax val="1"/>
          <dgm:chPref val="1"/>
        </dgm:presLayoutVars>
      </dgm:prSet>
      <dgm:spPr/>
    </dgm:pt>
    <dgm:pt modelId="{F7F9616E-8C7E-4530-B419-DD2971BA2CFF}" type="pres">
      <dgm:prSet presAssocID="{267BA26C-7369-4D60-89DA-52C6C52ADB21}" presName="sibTrans" presStyleCnt="0"/>
      <dgm:spPr/>
    </dgm:pt>
    <dgm:pt modelId="{F09634EB-09BC-4A37-8B88-72B655DE5723}" type="pres">
      <dgm:prSet presAssocID="{5BDB66B0-1441-4108-B139-9EB60F0CABCD}" presName="compNode" presStyleCnt="0"/>
      <dgm:spPr/>
    </dgm:pt>
    <dgm:pt modelId="{A4CDF3B2-B5AA-4194-AE11-67E4C4C060DA}" type="pres">
      <dgm:prSet presAssocID="{5BDB66B0-1441-4108-B139-9EB60F0CAB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E7F3EF3-696C-41AA-ADDA-1DAD1A230823}" type="pres">
      <dgm:prSet presAssocID="{5BDB66B0-1441-4108-B139-9EB60F0CABCD}" presName="spaceRect" presStyleCnt="0"/>
      <dgm:spPr/>
    </dgm:pt>
    <dgm:pt modelId="{E7C570CA-93BC-4100-84F2-2F47919B12BC}" type="pres">
      <dgm:prSet presAssocID="{5BDB66B0-1441-4108-B139-9EB60F0CABCD}" presName="textRect" presStyleLbl="revTx" presStyleIdx="2" presStyleCnt="3">
        <dgm:presLayoutVars>
          <dgm:chMax val="1"/>
          <dgm:chPref val="1"/>
        </dgm:presLayoutVars>
      </dgm:prSet>
      <dgm:spPr/>
    </dgm:pt>
  </dgm:ptLst>
  <dgm:cxnLst>
    <dgm:cxn modelId="{BBBCB316-DF88-479D-A7E6-7876B732137D}" type="presOf" srcId="{7769AD49-60C4-4B05-87CD-0DD0631C89D7}" destId="{5D6CFC2D-180D-4CC9-9311-63004A60E763}" srcOrd="0" destOrd="0" presId="urn:microsoft.com/office/officeart/2018/2/layout/IconLabelList"/>
    <dgm:cxn modelId="{455B6867-B659-4710-955C-0F73CA974848}" srcId="{84B30BAB-CB18-405A-83CF-5A90DB1C9DA8}" destId="{5BDB66B0-1441-4108-B139-9EB60F0CABCD}" srcOrd="2" destOrd="0" parTransId="{CBC71E8F-89F0-440D-B870-DC8692B3555E}" sibTransId="{8A2F1400-EF7D-43BF-B5E4-DCA76164E921}"/>
    <dgm:cxn modelId="{6093DC59-ED58-4351-8971-E23E2F508B61}" type="presOf" srcId="{58847C6D-0B51-4859-B324-88C4BFFC3110}" destId="{A4C6200D-68E9-41E0-AC2A-82AF5E955586}" srcOrd="0" destOrd="0" presId="urn:microsoft.com/office/officeart/2018/2/layout/IconLabelList"/>
    <dgm:cxn modelId="{BD4B0C80-F608-4655-B9BF-EA3F29821873}" type="presOf" srcId="{5BDB66B0-1441-4108-B139-9EB60F0CABCD}" destId="{E7C570CA-93BC-4100-84F2-2F47919B12BC}" srcOrd="0" destOrd="0" presId="urn:microsoft.com/office/officeart/2018/2/layout/IconLabelList"/>
    <dgm:cxn modelId="{08E5939B-45A8-4BB3-A966-E09DEAA8F488}" srcId="{84B30BAB-CB18-405A-83CF-5A90DB1C9DA8}" destId="{7769AD49-60C4-4B05-87CD-0DD0631C89D7}" srcOrd="0" destOrd="0" parTransId="{69D01CCB-B652-4995-9E58-1A34E3275316}" sibTransId="{DC8BC613-8C59-4AD9-B704-01F243583262}"/>
    <dgm:cxn modelId="{3403B0AF-0CB2-4038-BD28-ED717E8C652E}" srcId="{84B30BAB-CB18-405A-83CF-5A90DB1C9DA8}" destId="{58847C6D-0B51-4859-B324-88C4BFFC3110}" srcOrd="1" destOrd="0" parTransId="{DDDCCD7B-90EC-4D08-AC0B-BCB3139BEA6E}" sibTransId="{267BA26C-7369-4D60-89DA-52C6C52ADB21}"/>
    <dgm:cxn modelId="{FBB6F7B0-1C73-4C30-B308-0DB9F71EA773}" type="presOf" srcId="{84B30BAB-CB18-405A-83CF-5A90DB1C9DA8}" destId="{9B9FB5D5-469D-45E9-AFA4-D6DA75C8EADC}" srcOrd="0" destOrd="0" presId="urn:microsoft.com/office/officeart/2018/2/layout/IconLabelList"/>
    <dgm:cxn modelId="{F1C8A737-439C-4530-A8BB-24E425A22E10}" type="presParOf" srcId="{9B9FB5D5-469D-45E9-AFA4-D6DA75C8EADC}" destId="{2BEDDDAE-9B73-4F58-BA48-E11AEC9FEDF5}" srcOrd="0" destOrd="0" presId="urn:microsoft.com/office/officeart/2018/2/layout/IconLabelList"/>
    <dgm:cxn modelId="{3511FCA4-0539-448D-A7C3-3B663F73F554}" type="presParOf" srcId="{2BEDDDAE-9B73-4F58-BA48-E11AEC9FEDF5}" destId="{9C37B1A0-31E4-43F2-A672-F0232B9ED936}" srcOrd="0" destOrd="0" presId="urn:microsoft.com/office/officeart/2018/2/layout/IconLabelList"/>
    <dgm:cxn modelId="{BECC8F93-3087-4654-9978-9CDE502632A6}" type="presParOf" srcId="{2BEDDDAE-9B73-4F58-BA48-E11AEC9FEDF5}" destId="{4AD15871-506F-4407-B72C-7BE4F68BB379}" srcOrd="1" destOrd="0" presId="urn:microsoft.com/office/officeart/2018/2/layout/IconLabelList"/>
    <dgm:cxn modelId="{35C3E10D-E1BA-4F39-B764-8D4CDD0FEBDA}" type="presParOf" srcId="{2BEDDDAE-9B73-4F58-BA48-E11AEC9FEDF5}" destId="{5D6CFC2D-180D-4CC9-9311-63004A60E763}" srcOrd="2" destOrd="0" presId="urn:microsoft.com/office/officeart/2018/2/layout/IconLabelList"/>
    <dgm:cxn modelId="{16F0A824-5ED0-4478-AB76-6C998478D600}" type="presParOf" srcId="{9B9FB5D5-469D-45E9-AFA4-D6DA75C8EADC}" destId="{D54BF242-2FC0-4002-A0CE-8A2117FC8BDE}" srcOrd="1" destOrd="0" presId="urn:microsoft.com/office/officeart/2018/2/layout/IconLabelList"/>
    <dgm:cxn modelId="{219029D8-758E-44D3-AEBB-D3B9FF77F374}" type="presParOf" srcId="{9B9FB5D5-469D-45E9-AFA4-D6DA75C8EADC}" destId="{6479E360-C311-48DD-A869-12FF1C5A51FE}" srcOrd="2" destOrd="0" presId="urn:microsoft.com/office/officeart/2018/2/layout/IconLabelList"/>
    <dgm:cxn modelId="{E9B9CFC3-37CB-47CA-9955-5844328869EB}" type="presParOf" srcId="{6479E360-C311-48DD-A869-12FF1C5A51FE}" destId="{896E2B77-D10C-49D3-9FE4-D409C9227F23}" srcOrd="0" destOrd="0" presId="urn:microsoft.com/office/officeart/2018/2/layout/IconLabelList"/>
    <dgm:cxn modelId="{A5942273-8197-4060-85DD-AE20C0CABAFF}" type="presParOf" srcId="{6479E360-C311-48DD-A869-12FF1C5A51FE}" destId="{C9CF7FC2-BAED-4163-8A0D-DE73C7150B78}" srcOrd="1" destOrd="0" presId="urn:microsoft.com/office/officeart/2018/2/layout/IconLabelList"/>
    <dgm:cxn modelId="{5E96ABCF-E880-4CDE-BEBE-50FCF00E87AF}" type="presParOf" srcId="{6479E360-C311-48DD-A869-12FF1C5A51FE}" destId="{A4C6200D-68E9-41E0-AC2A-82AF5E955586}" srcOrd="2" destOrd="0" presId="urn:microsoft.com/office/officeart/2018/2/layout/IconLabelList"/>
    <dgm:cxn modelId="{A7743FD5-70F2-4F66-975A-BC012A1C088C}" type="presParOf" srcId="{9B9FB5D5-469D-45E9-AFA4-D6DA75C8EADC}" destId="{F7F9616E-8C7E-4530-B419-DD2971BA2CFF}" srcOrd="3" destOrd="0" presId="urn:microsoft.com/office/officeart/2018/2/layout/IconLabelList"/>
    <dgm:cxn modelId="{EAFB596B-5DB5-4604-B58D-1B183A3CC7AB}" type="presParOf" srcId="{9B9FB5D5-469D-45E9-AFA4-D6DA75C8EADC}" destId="{F09634EB-09BC-4A37-8B88-72B655DE5723}" srcOrd="4" destOrd="0" presId="urn:microsoft.com/office/officeart/2018/2/layout/IconLabelList"/>
    <dgm:cxn modelId="{52CA55F5-BAB7-47FF-A469-F16FBC0F96CE}" type="presParOf" srcId="{F09634EB-09BC-4A37-8B88-72B655DE5723}" destId="{A4CDF3B2-B5AA-4194-AE11-67E4C4C060DA}" srcOrd="0" destOrd="0" presId="urn:microsoft.com/office/officeart/2018/2/layout/IconLabelList"/>
    <dgm:cxn modelId="{68209563-4D3B-4EAE-B6C7-51D65748EAD2}" type="presParOf" srcId="{F09634EB-09BC-4A37-8B88-72B655DE5723}" destId="{EE7F3EF3-696C-41AA-ADDA-1DAD1A230823}" srcOrd="1" destOrd="0" presId="urn:microsoft.com/office/officeart/2018/2/layout/IconLabelList"/>
    <dgm:cxn modelId="{CB5C4A26-3CEE-4914-8DC2-644E43D95641}" type="presParOf" srcId="{F09634EB-09BC-4A37-8B88-72B655DE5723}" destId="{E7C570CA-93BC-4100-84F2-2F47919B12B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A8A3C9-18B7-4240-A69D-DDDE8D9B08B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5A3CB9-88E5-4F60-884A-CFC9247D2D1A}">
      <dgm:prSet/>
      <dgm:spPr/>
      <dgm:t>
        <a:bodyPr/>
        <a:lstStyle/>
        <a:p>
          <a:pPr>
            <a:lnSpc>
              <a:spcPct val="100000"/>
            </a:lnSpc>
          </a:pPr>
          <a:r>
            <a:rPr lang="en-US" dirty="0"/>
            <a:t>In this EDA, “Churn” was considered as target variable. </a:t>
          </a:r>
        </a:p>
      </dgm:t>
    </dgm:pt>
    <dgm:pt modelId="{3439A5C8-8EAC-47E4-9F92-3C290DE81554}" type="parTrans" cxnId="{F7118F7B-49BD-48B7-B9F3-D3A6B66B1C38}">
      <dgm:prSet/>
      <dgm:spPr/>
      <dgm:t>
        <a:bodyPr/>
        <a:lstStyle/>
        <a:p>
          <a:endParaRPr lang="en-US"/>
        </a:p>
      </dgm:t>
    </dgm:pt>
    <dgm:pt modelId="{F4F3488B-0C1B-44F0-9C81-E32DD097F106}" type="sibTrans" cxnId="{F7118F7B-49BD-48B7-B9F3-D3A6B66B1C38}">
      <dgm:prSet/>
      <dgm:spPr/>
      <dgm:t>
        <a:bodyPr/>
        <a:lstStyle/>
        <a:p>
          <a:endParaRPr lang="en-US"/>
        </a:p>
      </dgm:t>
    </dgm:pt>
    <dgm:pt modelId="{617CCEC0-760B-4987-B754-F08389B75148}">
      <dgm:prSet/>
      <dgm:spPr/>
      <dgm:t>
        <a:bodyPr/>
        <a:lstStyle/>
        <a:p>
          <a:pPr>
            <a:lnSpc>
              <a:spcPct val="100000"/>
            </a:lnSpc>
          </a:pPr>
          <a:r>
            <a:rPr lang="en-US"/>
            <a:t>Data was found to be highly imbalanced, with a ratio of 73:27.</a:t>
          </a:r>
        </a:p>
      </dgm:t>
    </dgm:pt>
    <dgm:pt modelId="{C930AD26-7EC4-4DE6-A7C5-6E1F2F4835B0}" type="parTrans" cxnId="{9357B89F-1B2B-4279-8447-0D996F5D78C1}">
      <dgm:prSet/>
      <dgm:spPr/>
      <dgm:t>
        <a:bodyPr/>
        <a:lstStyle/>
        <a:p>
          <a:endParaRPr lang="en-US"/>
        </a:p>
      </dgm:t>
    </dgm:pt>
    <dgm:pt modelId="{64EC41AE-DDBD-4BD5-8C88-E79F79343056}" type="sibTrans" cxnId="{9357B89F-1B2B-4279-8447-0D996F5D78C1}">
      <dgm:prSet/>
      <dgm:spPr/>
      <dgm:t>
        <a:bodyPr/>
        <a:lstStyle/>
        <a:p>
          <a:endParaRPr lang="en-US"/>
        </a:p>
      </dgm:t>
    </dgm:pt>
    <dgm:pt modelId="{EC434EC1-3DFE-4615-9B34-D4C7A3498708}">
      <dgm:prSet/>
      <dgm:spPr/>
      <dgm:t>
        <a:bodyPr/>
        <a:lstStyle/>
        <a:p>
          <a:pPr>
            <a:lnSpc>
              <a:spcPct val="100000"/>
            </a:lnSpc>
          </a:pPr>
          <a:r>
            <a:rPr lang="en-US" dirty="0"/>
            <a:t>To understand target variable in more depth, both univariate and bivariate analysis was performed to get some useful insights about factors affecting customer churning, so as  to help company to plan adequate future actions.</a:t>
          </a:r>
        </a:p>
      </dgm:t>
    </dgm:pt>
    <dgm:pt modelId="{ADE717CE-1EFE-42B3-9FF5-FFAD2AF8B699}" type="parTrans" cxnId="{3AF960DC-8810-4BFA-AD76-D777D872AC59}">
      <dgm:prSet/>
      <dgm:spPr/>
      <dgm:t>
        <a:bodyPr/>
        <a:lstStyle/>
        <a:p>
          <a:endParaRPr lang="en-US"/>
        </a:p>
      </dgm:t>
    </dgm:pt>
    <dgm:pt modelId="{A75B3FB2-0F24-46D8-A060-ACC1119C157E}" type="sibTrans" cxnId="{3AF960DC-8810-4BFA-AD76-D777D872AC59}">
      <dgm:prSet/>
      <dgm:spPr/>
      <dgm:t>
        <a:bodyPr/>
        <a:lstStyle/>
        <a:p>
          <a:endParaRPr lang="en-US"/>
        </a:p>
      </dgm:t>
    </dgm:pt>
    <dgm:pt modelId="{AC37F75B-04A7-4876-BCC0-8D27F87509DC}">
      <dgm:prSet/>
      <dgm:spPr/>
      <dgm:t>
        <a:bodyPr/>
        <a:lstStyle/>
        <a:p>
          <a:pPr>
            <a:lnSpc>
              <a:spcPct val="100000"/>
            </a:lnSpc>
          </a:pPr>
          <a:endParaRPr lang="en-US" dirty="0"/>
        </a:p>
      </dgm:t>
    </dgm:pt>
    <dgm:pt modelId="{8FB12187-102C-4B33-A092-400DD7ADC8F0}" type="sibTrans" cxnId="{CCFFE052-67EB-4791-81CB-9BC69A35F9B0}">
      <dgm:prSet/>
      <dgm:spPr/>
      <dgm:t>
        <a:bodyPr/>
        <a:lstStyle/>
        <a:p>
          <a:endParaRPr lang="en-US"/>
        </a:p>
      </dgm:t>
    </dgm:pt>
    <dgm:pt modelId="{2DD5A798-DACF-4B9B-90F8-4CFB8747E6A3}" type="parTrans" cxnId="{CCFFE052-67EB-4791-81CB-9BC69A35F9B0}">
      <dgm:prSet/>
      <dgm:spPr/>
      <dgm:t>
        <a:bodyPr/>
        <a:lstStyle/>
        <a:p>
          <a:endParaRPr lang="en-US"/>
        </a:p>
      </dgm:t>
    </dgm:pt>
    <dgm:pt modelId="{E91B1B3D-8B26-4109-B36B-0405E479F11F}" type="pres">
      <dgm:prSet presAssocID="{81A8A3C9-18B7-4240-A69D-DDDE8D9B08BC}" presName="root" presStyleCnt="0">
        <dgm:presLayoutVars>
          <dgm:dir/>
          <dgm:resizeHandles val="exact"/>
        </dgm:presLayoutVars>
      </dgm:prSet>
      <dgm:spPr/>
    </dgm:pt>
    <dgm:pt modelId="{586CB222-C837-45BC-9E26-96ABF5C27F65}" type="pres">
      <dgm:prSet presAssocID="{E95A3CB9-88E5-4F60-884A-CFC9247D2D1A}" presName="compNode" presStyleCnt="0"/>
      <dgm:spPr/>
    </dgm:pt>
    <dgm:pt modelId="{27C40581-A952-41FB-9930-2BF333ACF871}" type="pres">
      <dgm:prSet presAssocID="{E95A3CB9-88E5-4F60-884A-CFC9247D2D1A}" presName="bgRect" presStyleLbl="bgShp" presStyleIdx="0" presStyleCnt="3">
        <dgm:style>
          <a:lnRef idx="3">
            <a:schemeClr val="lt1"/>
          </a:lnRef>
          <a:fillRef idx="1">
            <a:schemeClr val="accent4"/>
          </a:fillRef>
          <a:effectRef idx="1">
            <a:schemeClr val="accent4"/>
          </a:effectRef>
          <a:fontRef idx="minor">
            <a:schemeClr val="lt1"/>
          </a:fontRef>
        </dgm:style>
      </dgm:prSet>
      <dgm:spPr/>
    </dgm:pt>
    <dgm:pt modelId="{5D4F76F6-7E12-413D-A7F1-41A76DF83D09}" type="pres">
      <dgm:prSet presAssocID="{E95A3CB9-88E5-4F60-884A-CFC9247D2D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0458880-F4FB-4101-B7F5-951262C10A14}" type="pres">
      <dgm:prSet presAssocID="{E95A3CB9-88E5-4F60-884A-CFC9247D2D1A}" presName="spaceRect" presStyleCnt="0"/>
      <dgm:spPr/>
    </dgm:pt>
    <dgm:pt modelId="{4FA50913-8AF0-470A-89CE-117F3FB0695B}" type="pres">
      <dgm:prSet presAssocID="{E95A3CB9-88E5-4F60-884A-CFC9247D2D1A}" presName="parTx" presStyleLbl="revTx" presStyleIdx="0" presStyleCnt="4">
        <dgm:presLayoutVars>
          <dgm:chMax val="0"/>
          <dgm:chPref val="0"/>
        </dgm:presLayoutVars>
      </dgm:prSet>
      <dgm:spPr/>
    </dgm:pt>
    <dgm:pt modelId="{4752DFA5-661A-48BA-94CF-F3F2645A444F}" type="pres">
      <dgm:prSet presAssocID="{F4F3488B-0C1B-44F0-9C81-E32DD097F106}" presName="sibTrans" presStyleCnt="0"/>
      <dgm:spPr/>
    </dgm:pt>
    <dgm:pt modelId="{97A40897-06E4-45CA-BA93-B4EC86684857}" type="pres">
      <dgm:prSet presAssocID="{617CCEC0-760B-4987-B754-F08389B75148}" presName="compNode" presStyleCnt="0"/>
      <dgm:spPr/>
    </dgm:pt>
    <dgm:pt modelId="{0A9ECE6D-AC1F-4F44-8413-2386940E6BC7}" type="pres">
      <dgm:prSet presAssocID="{617CCEC0-760B-4987-B754-F08389B75148}" presName="bgRect" presStyleLbl="bgShp" presStyleIdx="1" presStyleCnt="3">
        <dgm:style>
          <a:lnRef idx="1">
            <a:schemeClr val="accent4"/>
          </a:lnRef>
          <a:fillRef idx="2">
            <a:schemeClr val="accent4"/>
          </a:fillRef>
          <a:effectRef idx="1">
            <a:schemeClr val="accent4"/>
          </a:effectRef>
          <a:fontRef idx="minor">
            <a:schemeClr val="dk1"/>
          </a:fontRef>
        </dgm:style>
      </dgm:prSet>
      <dgm:spPr/>
    </dgm:pt>
    <dgm:pt modelId="{3D7CF93B-A5E4-4F27-883C-E2C2B68D65CB}" type="pres">
      <dgm:prSet presAssocID="{617CCEC0-760B-4987-B754-F08389B75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AAB9444C-748B-47FB-930A-D228506E10D7}" type="pres">
      <dgm:prSet presAssocID="{617CCEC0-760B-4987-B754-F08389B75148}" presName="spaceRect" presStyleCnt="0"/>
      <dgm:spPr/>
    </dgm:pt>
    <dgm:pt modelId="{5A5BE74E-A39A-417D-B1A9-62651C7C52B7}" type="pres">
      <dgm:prSet presAssocID="{617CCEC0-760B-4987-B754-F08389B75148}" presName="parTx" presStyleLbl="revTx" presStyleIdx="1" presStyleCnt="4">
        <dgm:presLayoutVars>
          <dgm:chMax val="0"/>
          <dgm:chPref val="0"/>
        </dgm:presLayoutVars>
      </dgm:prSet>
      <dgm:spPr/>
    </dgm:pt>
    <dgm:pt modelId="{6E633635-C020-4C35-A1DC-5F5B4AED4B98}" type="pres">
      <dgm:prSet presAssocID="{617CCEC0-760B-4987-B754-F08389B75148}" presName="desTx" presStyleLbl="revTx" presStyleIdx="2" presStyleCnt="4">
        <dgm:presLayoutVars/>
      </dgm:prSet>
      <dgm:spPr/>
    </dgm:pt>
    <dgm:pt modelId="{083AD2F0-6DD1-4945-896B-15155C7AE70D}" type="pres">
      <dgm:prSet presAssocID="{64EC41AE-DDBD-4BD5-8C88-E79F79343056}" presName="sibTrans" presStyleCnt="0"/>
      <dgm:spPr/>
    </dgm:pt>
    <dgm:pt modelId="{B4ACB281-47C0-43D4-BF60-99C29D745B1A}" type="pres">
      <dgm:prSet presAssocID="{EC434EC1-3DFE-4615-9B34-D4C7A3498708}" presName="compNode" presStyleCnt="0"/>
      <dgm:spPr/>
    </dgm:pt>
    <dgm:pt modelId="{224B32D5-903B-454C-9157-7022103D79F8}" type="pres">
      <dgm:prSet presAssocID="{EC434EC1-3DFE-4615-9B34-D4C7A3498708}" presName="bgRect" presStyleLbl="bgShp" presStyleIdx="2" presStyleCnt="3">
        <dgm:style>
          <a:lnRef idx="1">
            <a:schemeClr val="accent4"/>
          </a:lnRef>
          <a:fillRef idx="2">
            <a:schemeClr val="accent4"/>
          </a:fillRef>
          <a:effectRef idx="1">
            <a:schemeClr val="accent4"/>
          </a:effectRef>
          <a:fontRef idx="minor">
            <a:schemeClr val="dk1"/>
          </a:fontRef>
        </dgm:style>
      </dgm:prSet>
      <dgm:spPr/>
    </dgm:pt>
    <dgm:pt modelId="{D0B7B420-CC6A-422B-81DC-DCB78A3821E2}" type="pres">
      <dgm:prSet presAssocID="{EC434EC1-3DFE-4615-9B34-D4C7A34987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Pie Chart"/>
        </a:ext>
      </dgm:extLst>
    </dgm:pt>
    <dgm:pt modelId="{EACF6D2F-7F91-4047-9A6E-2000C72BB0CE}" type="pres">
      <dgm:prSet presAssocID="{EC434EC1-3DFE-4615-9B34-D4C7A3498708}" presName="spaceRect" presStyleCnt="0"/>
      <dgm:spPr/>
    </dgm:pt>
    <dgm:pt modelId="{8507A161-15BB-40B9-B11D-E1C721D80BC9}" type="pres">
      <dgm:prSet presAssocID="{EC434EC1-3DFE-4615-9B34-D4C7A3498708}" presName="parTx" presStyleLbl="revTx" presStyleIdx="3" presStyleCnt="4">
        <dgm:presLayoutVars>
          <dgm:chMax val="0"/>
          <dgm:chPref val="0"/>
        </dgm:presLayoutVars>
      </dgm:prSet>
      <dgm:spPr/>
    </dgm:pt>
  </dgm:ptLst>
  <dgm:cxnLst>
    <dgm:cxn modelId="{A7799B6E-8467-4F58-AB91-686629428C40}" type="presOf" srcId="{AC37F75B-04A7-4876-BCC0-8D27F87509DC}" destId="{6E633635-C020-4C35-A1DC-5F5B4AED4B98}" srcOrd="0" destOrd="0" presId="urn:microsoft.com/office/officeart/2018/2/layout/IconVerticalSolidList"/>
    <dgm:cxn modelId="{CCFFE052-67EB-4791-81CB-9BC69A35F9B0}" srcId="{617CCEC0-760B-4987-B754-F08389B75148}" destId="{AC37F75B-04A7-4876-BCC0-8D27F87509DC}" srcOrd="0" destOrd="0" parTransId="{2DD5A798-DACF-4B9B-90F8-4CFB8747E6A3}" sibTransId="{8FB12187-102C-4B33-A092-400DD7ADC8F0}"/>
    <dgm:cxn modelId="{12CD2E75-959F-401C-B319-179674F77034}" type="presOf" srcId="{81A8A3C9-18B7-4240-A69D-DDDE8D9B08BC}" destId="{E91B1B3D-8B26-4109-B36B-0405E479F11F}" srcOrd="0" destOrd="0" presId="urn:microsoft.com/office/officeart/2018/2/layout/IconVerticalSolidList"/>
    <dgm:cxn modelId="{F7118F7B-49BD-48B7-B9F3-D3A6B66B1C38}" srcId="{81A8A3C9-18B7-4240-A69D-DDDE8D9B08BC}" destId="{E95A3CB9-88E5-4F60-884A-CFC9247D2D1A}" srcOrd="0" destOrd="0" parTransId="{3439A5C8-8EAC-47E4-9F92-3C290DE81554}" sibTransId="{F4F3488B-0C1B-44F0-9C81-E32DD097F106}"/>
    <dgm:cxn modelId="{4A34357E-44EE-4239-915C-F9D0487F7590}" type="presOf" srcId="{617CCEC0-760B-4987-B754-F08389B75148}" destId="{5A5BE74E-A39A-417D-B1A9-62651C7C52B7}" srcOrd="0" destOrd="0" presId="urn:microsoft.com/office/officeart/2018/2/layout/IconVerticalSolidList"/>
    <dgm:cxn modelId="{9357B89F-1B2B-4279-8447-0D996F5D78C1}" srcId="{81A8A3C9-18B7-4240-A69D-DDDE8D9B08BC}" destId="{617CCEC0-760B-4987-B754-F08389B75148}" srcOrd="1" destOrd="0" parTransId="{C930AD26-7EC4-4DE6-A7C5-6E1F2F4835B0}" sibTransId="{64EC41AE-DDBD-4BD5-8C88-E79F79343056}"/>
    <dgm:cxn modelId="{B474D3B8-EB41-4EC1-B0E4-EDBE40F01159}" type="presOf" srcId="{EC434EC1-3DFE-4615-9B34-D4C7A3498708}" destId="{8507A161-15BB-40B9-B11D-E1C721D80BC9}" srcOrd="0" destOrd="0" presId="urn:microsoft.com/office/officeart/2018/2/layout/IconVerticalSolidList"/>
    <dgm:cxn modelId="{3AF960DC-8810-4BFA-AD76-D777D872AC59}" srcId="{81A8A3C9-18B7-4240-A69D-DDDE8D9B08BC}" destId="{EC434EC1-3DFE-4615-9B34-D4C7A3498708}" srcOrd="2" destOrd="0" parTransId="{ADE717CE-1EFE-42B3-9FF5-FFAD2AF8B699}" sibTransId="{A75B3FB2-0F24-46D8-A060-ACC1119C157E}"/>
    <dgm:cxn modelId="{E45135DF-A720-45E1-863E-03073753DFB4}" type="presOf" srcId="{E95A3CB9-88E5-4F60-884A-CFC9247D2D1A}" destId="{4FA50913-8AF0-470A-89CE-117F3FB0695B}" srcOrd="0" destOrd="0" presId="urn:microsoft.com/office/officeart/2018/2/layout/IconVerticalSolidList"/>
    <dgm:cxn modelId="{80AC03F3-CB6E-433B-A97C-65E32F853C6B}" type="presParOf" srcId="{E91B1B3D-8B26-4109-B36B-0405E479F11F}" destId="{586CB222-C837-45BC-9E26-96ABF5C27F65}" srcOrd="0" destOrd="0" presId="urn:microsoft.com/office/officeart/2018/2/layout/IconVerticalSolidList"/>
    <dgm:cxn modelId="{35947B40-931C-4A06-B0F5-10B8515DF39E}" type="presParOf" srcId="{586CB222-C837-45BC-9E26-96ABF5C27F65}" destId="{27C40581-A952-41FB-9930-2BF333ACF871}" srcOrd="0" destOrd="0" presId="urn:microsoft.com/office/officeart/2018/2/layout/IconVerticalSolidList"/>
    <dgm:cxn modelId="{4FE57E56-AB85-4034-A320-EDE8F40EC5CE}" type="presParOf" srcId="{586CB222-C837-45BC-9E26-96ABF5C27F65}" destId="{5D4F76F6-7E12-413D-A7F1-41A76DF83D09}" srcOrd="1" destOrd="0" presId="urn:microsoft.com/office/officeart/2018/2/layout/IconVerticalSolidList"/>
    <dgm:cxn modelId="{70444F0A-9E40-4F22-A73E-01FC11D7AA14}" type="presParOf" srcId="{586CB222-C837-45BC-9E26-96ABF5C27F65}" destId="{B0458880-F4FB-4101-B7F5-951262C10A14}" srcOrd="2" destOrd="0" presId="urn:microsoft.com/office/officeart/2018/2/layout/IconVerticalSolidList"/>
    <dgm:cxn modelId="{61D30800-9213-4436-9B7D-ED7277764D7F}" type="presParOf" srcId="{586CB222-C837-45BC-9E26-96ABF5C27F65}" destId="{4FA50913-8AF0-470A-89CE-117F3FB0695B}" srcOrd="3" destOrd="0" presId="urn:microsoft.com/office/officeart/2018/2/layout/IconVerticalSolidList"/>
    <dgm:cxn modelId="{FFD47036-B803-4837-A16C-D504153AD273}" type="presParOf" srcId="{E91B1B3D-8B26-4109-B36B-0405E479F11F}" destId="{4752DFA5-661A-48BA-94CF-F3F2645A444F}" srcOrd="1" destOrd="0" presId="urn:microsoft.com/office/officeart/2018/2/layout/IconVerticalSolidList"/>
    <dgm:cxn modelId="{C1DE5097-0F8B-4F3F-9758-22FBE0701DC6}" type="presParOf" srcId="{E91B1B3D-8B26-4109-B36B-0405E479F11F}" destId="{97A40897-06E4-45CA-BA93-B4EC86684857}" srcOrd="2" destOrd="0" presId="urn:microsoft.com/office/officeart/2018/2/layout/IconVerticalSolidList"/>
    <dgm:cxn modelId="{D83C8907-F88A-4B53-B928-625B4862DAC3}" type="presParOf" srcId="{97A40897-06E4-45CA-BA93-B4EC86684857}" destId="{0A9ECE6D-AC1F-4F44-8413-2386940E6BC7}" srcOrd="0" destOrd="0" presId="urn:microsoft.com/office/officeart/2018/2/layout/IconVerticalSolidList"/>
    <dgm:cxn modelId="{FA7AA729-43C9-44D5-A8FA-887948E7DF3E}" type="presParOf" srcId="{97A40897-06E4-45CA-BA93-B4EC86684857}" destId="{3D7CF93B-A5E4-4F27-883C-E2C2B68D65CB}" srcOrd="1" destOrd="0" presId="urn:microsoft.com/office/officeart/2018/2/layout/IconVerticalSolidList"/>
    <dgm:cxn modelId="{192F9B6E-7457-4FD6-959D-5DF8A00E051E}" type="presParOf" srcId="{97A40897-06E4-45CA-BA93-B4EC86684857}" destId="{AAB9444C-748B-47FB-930A-D228506E10D7}" srcOrd="2" destOrd="0" presId="urn:microsoft.com/office/officeart/2018/2/layout/IconVerticalSolidList"/>
    <dgm:cxn modelId="{D7C7D893-2986-4527-89A9-4ADC412AA8A3}" type="presParOf" srcId="{97A40897-06E4-45CA-BA93-B4EC86684857}" destId="{5A5BE74E-A39A-417D-B1A9-62651C7C52B7}" srcOrd="3" destOrd="0" presId="urn:microsoft.com/office/officeart/2018/2/layout/IconVerticalSolidList"/>
    <dgm:cxn modelId="{B57C5A84-67AC-4626-AE73-FA4DAD0DB7BB}" type="presParOf" srcId="{97A40897-06E4-45CA-BA93-B4EC86684857}" destId="{6E633635-C020-4C35-A1DC-5F5B4AED4B98}" srcOrd="4" destOrd="0" presId="urn:microsoft.com/office/officeart/2018/2/layout/IconVerticalSolidList"/>
    <dgm:cxn modelId="{8E657540-7F52-4986-8F65-35B3533D0723}" type="presParOf" srcId="{E91B1B3D-8B26-4109-B36B-0405E479F11F}" destId="{083AD2F0-6DD1-4945-896B-15155C7AE70D}" srcOrd="3" destOrd="0" presId="urn:microsoft.com/office/officeart/2018/2/layout/IconVerticalSolidList"/>
    <dgm:cxn modelId="{56CD1132-A12B-404E-B24C-5E150BC6C451}" type="presParOf" srcId="{E91B1B3D-8B26-4109-B36B-0405E479F11F}" destId="{B4ACB281-47C0-43D4-BF60-99C29D745B1A}" srcOrd="4" destOrd="0" presId="urn:microsoft.com/office/officeart/2018/2/layout/IconVerticalSolidList"/>
    <dgm:cxn modelId="{F90F20CE-43FE-4023-B137-E258568B5662}" type="presParOf" srcId="{B4ACB281-47C0-43D4-BF60-99C29D745B1A}" destId="{224B32D5-903B-454C-9157-7022103D79F8}" srcOrd="0" destOrd="0" presId="urn:microsoft.com/office/officeart/2018/2/layout/IconVerticalSolidList"/>
    <dgm:cxn modelId="{A762627D-6E61-4C77-BF59-2FFDE5F7E00B}" type="presParOf" srcId="{B4ACB281-47C0-43D4-BF60-99C29D745B1A}" destId="{D0B7B420-CC6A-422B-81DC-DCB78A3821E2}" srcOrd="1" destOrd="0" presId="urn:microsoft.com/office/officeart/2018/2/layout/IconVerticalSolidList"/>
    <dgm:cxn modelId="{F53831D3-6A76-4462-B66B-D2AF76740B87}" type="presParOf" srcId="{B4ACB281-47C0-43D4-BF60-99C29D745B1A}" destId="{EACF6D2F-7F91-4047-9A6E-2000C72BB0CE}" srcOrd="2" destOrd="0" presId="urn:microsoft.com/office/officeart/2018/2/layout/IconVerticalSolidList"/>
    <dgm:cxn modelId="{2F240AF0-3458-48B3-A70E-360A4602D20A}" type="presParOf" srcId="{B4ACB281-47C0-43D4-BF60-99C29D745B1A}" destId="{8507A161-15BB-40B9-B11D-E1C721D80B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12D-06E6-4F70-9788-512FB7155202}" type="doc">
      <dgm:prSet loTypeId="urn:microsoft.com/office/officeart/2016/7/layout/BasicLinearProcessNumbered" loCatId="process" qsTypeId="urn:microsoft.com/office/officeart/2005/8/quickstyle/simple4" qsCatId="simple" csTypeId="urn:microsoft.com/office/officeart/2005/8/colors/colorful5" csCatId="colorful"/>
      <dgm:spPr/>
      <dgm:t>
        <a:bodyPr/>
        <a:lstStyle/>
        <a:p>
          <a:endParaRPr lang="en-US"/>
        </a:p>
      </dgm:t>
    </dgm:pt>
    <dgm:pt modelId="{9D03FB11-26D6-450A-BA77-D89ACB640D52}">
      <dgm:prSet/>
      <dgm:spPr/>
      <dgm:t>
        <a:bodyPr/>
        <a:lstStyle/>
        <a:p>
          <a:r>
            <a:rPr lang="en-US" b="0" i="0" dirty="0"/>
            <a:t>Internet subscribers should be provided with online amenities like Technical Assistance, Digital Security, Cloud Backup, and Device Safety.</a:t>
          </a:r>
          <a:endParaRPr lang="en-US" dirty="0"/>
        </a:p>
      </dgm:t>
    </dgm:pt>
    <dgm:pt modelId="{4F19591B-2291-485F-9735-2B61FCD00E1A}" type="parTrans" cxnId="{97B0198D-D5B8-4679-9EF4-51C52863B6BF}">
      <dgm:prSet/>
      <dgm:spPr/>
      <dgm:t>
        <a:bodyPr/>
        <a:lstStyle/>
        <a:p>
          <a:endParaRPr lang="en-US"/>
        </a:p>
      </dgm:t>
    </dgm:pt>
    <dgm:pt modelId="{E7DD9287-EF40-459E-A54A-0B4108B3F942}" type="sibTrans" cxnId="{97B0198D-D5B8-4679-9EF4-51C52863B6BF}">
      <dgm:prSet phldrT="1"/>
      <dgm:spPr/>
      <dgm:t>
        <a:bodyPr/>
        <a:lstStyle/>
        <a:p>
          <a:r>
            <a:rPr lang="en-US"/>
            <a:t>1</a:t>
          </a:r>
        </a:p>
      </dgm:t>
    </dgm:pt>
    <dgm:pt modelId="{58C75F5C-DF1F-42F2-8BDA-9433B4259F01}">
      <dgm:prSet/>
      <dgm:spPr/>
      <dgm:t>
        <a:bodyPr/>
        <a:lstStyle/>
        <a:p>
          <a:r>
            <a:rPr lang="en-US" b="0" i="0" dirty="0"/>
            <a:t>Promoting the adoption of automated payment modes like bank transfers and credit cards could yield positive outcomes. </a:t>
          </a:r>
          <a:endParaRPr lang="en-US" dirty="0"/>
        </a:p>
      </dgm:t>
    </dgm:pt>
    <dgm:pt modelId="{482B61BF-9202-4837-BBF2-7229F363470E}" type="parTrans" cxnId="{BF74B23A-DB72-4DBB-B106-BE11B3DE64C7}">
      <dgm:prSet/>
      <dgm:spPr/>
      <dgm:t>
        <a:bodyPr/>
        <a:lstStyle/>
        <a:p>
          <a:endParaRPr lang="en-US"/>
        </a:p>
      </dgm:t>
    </dgm:pt>
    <dgm:pt modelId="{362C1552-267F-403E-A7A9-7E61BDB91B5D}" type="sibTrans" cxnId="{BF74B23A-DB72-4DBB-B106-BE11B3DE64C7}">
      <dgm:prSet phldrT="2"/>
      <dgm:spPr/>
      <dgm:t>
        <a:bodyPr/>
        <a:lstStyle/>
        <a:p>
          <a:r>
            <a:rPr lang="en-US"/>
            <a:t>2</a:t>
          </a:r>
        </a:p>
      </dgm:t>
    </dgm:pt>
    <dgm:pt modelId="{25C93D24-9BDD-4034-B376-BF2B8E86440A}">
      <dgm:prSet/>
      <dgm:spPr/>
      <dgm:t>
        <a:bodyPr/>
        <a:lstStyle/>
        <a:p>
          <a:r>
            <a:rPr lang="en-US" b="0" i="0" dirty="0"/>
            <a:t>Encouraging users to choose yearly agreements instead of monthly contracts.</a:t>
          </a:r>
          <a:endParaRPr lang="en-US" dirty="0"/>
        </a:p>
      </dgm:t>
    </dgm:pt>
    <dgm:pt modelId="{7C926FCB-0A4B-4C65-844D-F00B39A1DEAB}" type="parTrans" cxnId="{1D1EF508-F506-4019-81EC-7E8ABB6E0905}">
      <dgm:prSet/>
      <dgm:spPr/>
      <dgm:t>
        <a:bodyPr/>
        <a:lstStyle/>
        <a:p>
          <a:endParaRPr lang="en-US"/>
        </a:p>
      </dgm:t>
    </dgm:pt>
    <dgm:pt modelId="{34E233B9-5078-4B6C-A64C-D11040F715A0}" type="sibTrans" cxnId="{1D1EF508-F506-4019-81EC-7E8ABB6E0905}">
      <dgm:prSet phldrT="3"/>
      <dgm:spPr/>
      <dgm:t>
        <a:bodyPr/>
        <a:lstStyle/>
        <a:p>
          <a:r>
            <a:rPr lang="en-US"/>
            <a:t>3</a:t>
          </a:r>
        </a:p>
      </dgm:t>
    </dgm:pt>
    <dgm:pt modelId="{F416061D-2591-4A90-B15F-9B2E77FAA13F}">
      <dgm:prSet/>
      <dgm:spPr/>
      <dgm:t>
        <a:bodyPr/>
        <a:lstStyle/>
        <a:p>
          <a:r>
            <a:rPr lang="en-US" b="0" i="0" dirty="0"/>
            <a:t>Enhanced discounts should be extended to elderly users.</a:t>
          </a:r>
          <a:endParaRPr lang="en-US" dirty="0"/>
        </a:p>
      </dgm:t>
    </dgm:pt>
    <dgm:pt modelId="{561EFA72-AB95-4F90-9883-3F5ED8C2446E}" type="parTrans" cxnId="{47CB164A-AEC4-46D3-9586-41574DBD3C55}">
      <dgm:prSet/>
      <dgm:spPr/>
      <dgm:t>
        <a:bodyPr/>
        <a:lstStyle/>
        <a:p>
          <a:endParaRPr lang="en-US"/>
        </a:p>
      </dgm:t>
    </dgm:pt>
    <dgm:pt modelId="{64427B4D-49B9-4DEA-B4D7-20FBF275ED36}" type="sibTrans" cxnId="{47CB164A-AEC4-46D3-9586-41574DBD3C55}">
      <dgm:prSet phldrT="4"/>
      <dgm:spPr/>
      <dgm:t>
        <a:bodyPr/>
        <a:lstStyle/>
        <a:p>
          <a:r>
            <a:rPr lang="en-US"/>
            <a:t>4</a:t>
          </a:r>
        </a:p>
      </dgm:t>
    </dgm:pt>
    <dgm:pt modelId="{8ABFE4F5-A21C-462F-9914-59B6CFF35384}">
      <dgm:prSet/>
      <dgm:spPr/>
      <dgm:t>
        <a:bodyPr/>
        <a:lstStyle/>
        <a:p>
          <a:r>
            <a:rPr lang="en-US" dirty="0"/>
            <a:t>I</a:t>
          </a:r>
          <a:r>
            <a:rPr lang="en-US" b="0" i="0" dirty="0"/>
            <a:t>ncreased incentives for new subscribers, is recommended.</a:t>
          </a:r>
          <a:endParaRPr lang="en-US" dirty="0"/>
        </a:p>
      </dgm:t>
    </dgm:pt>
    <dgm:pt modelId="{D30E5B80-CF59-4D52-B820-B95D6303DFBD}" type="parTrans" cxnId="{1D1C60A6-4C93-42BA-BF67-4C39E5FD3BD1}">
      <dgm:prSet/>
      <dgm:spPr/>
      <dgm:t>
        <a:bodyPr/>
        <a:lstStyle/>
        <a:p>
          <a:endParaRPr lang="en-US"/>
        </a:p>
      </dgm:t>
    </dgm:pt>
    <dgm:pt modelId="{828A0357-372C-42C8-9128-DA6FED2E1703}" type="sibTrans" cxnId="{1D1C60A6-4C93-42BA-BF67-4C39E5FD3BD1}">
      <dgm:prSet phldrT="5"/>
      <dgm:spPr/>
      <dgm:t>
        <a:bodyPr/>
        <a:lstStyle/>
        <a:p>
          <a:r>
            <a:rPr lang="en-US"/>
            <a:t>5</a:t>
          </a:r>
        </a:p>
      </dgm:t>
    </dgm:pt>
    <dgm:pt modelId="{D788F95D-63CB-4F5A-B78F-A81D0A2CB019}">
      <dgm:prSet/>
      <dgm:spPr/>
      <dgm:t>
        <a:bodyPr/>
        <a:lstStyle/>
        <a:p>
          <a:r>
            <a:rPr lang="en-US" b="0" i="0" dirty="0"/>
            <a:t>Enabling customers to freely transition between DSL and fiber optics services based on their preferences.</a:t>
          </a:r>
          <a:endParaRPr lang="en-US" dirty="0"/>
        </a:p>
      </dgm:t>
    </dgm:pt>
    <dgm:pt modelId="{7A1516F2-666F-403D-8740-3CA6AA6BE708}" type="parTrans" cxnId="{2F5C0BDB-D33E-4A84-A954-3CF8EF522D9A}">
      <dgm:prSet/>
      <dgm:spPr/>
      <dgm:t>
        <a:bodyPr/>
        <a:lstStyle/>
        <a:p>
          <a:endParaRPr lang="en-US"/>
        </a:p>
      </dgm:t>
    </dgm:pt>
    <dgm:pt modelId="{B6BDB462-10DF-466E-8D85-3307A592DFA9}" type="sibTrans" cxnId="{2F5C0BDB-D33E-4A84-A954-3CF8EF522D9A}">
      <dgm:prSet phldrT="6"/>
      <dgm:spPr/>
      <dgm:t>
        <a:bodyPr/>
        <a:lstStyle/>
        <a:p>
          <a:r>
            <a:rPr lang="en-US"/>
            <a:t>6</a:t>
          </a:r>
        </a:p>
      </dgm:t>
    </dgm:pt>
    <dgm:pt modelId="{3643F3A1-E28C-4270-88DE-6FAEDA9CEDBB}" type="pres">
      <dgm:prSet presAssocID="{DC2B812D-06E6-4F70-9788-512FB7155202}" presName="Name0" presStyleCnt="0">
        <dgm:presLayoutVars>
          <dgm:animLvl val="lvl"/>
          <dgm:resizeHandles val="exact"/>
        </dgm:presLayoutVars>
      </dgm:prSet>
      <dgm:spPr/>
    </dgm:pt>
    <dgm:pt modelId="{904B2D96-0A72-4771-AC60-CA607B1E50D2}" type="pres">
      <dgm:prSet presAssocID="{9D03FB11-26D6-450A-BA77-D89ACB640D52}" presName="compositeNode" presStyleCnt="0">
        <dgm:presLayoutVars>
          <dgm:bulletEnabled val="1"/>
        </dgm:presLayoutVars>
      </dgm:prSet>
      <dgm:spPr/>
    </dgm:pt>
    <dgm:pt modelId="{1FB78836-C959-4B28-8636-5EC8A27E438C}" type="pres">
      <dgm:prSet presAssocID="{9D03FB11-26D6-450A-BA77-D89ACB640D52}" presName="bgRect" presStyleLbl="bgAccFollowNode1" presStyleIdx="0" presStyleCnt="6"/>
      <dgm:spPr/>
    </dgm:pt>
    <dgm:pt modelId="{B77C6E65-6C15-479E-9B37-530FE2EBF9F0}" type="pres">
      <dgm:prSet presAssocID="{E7DD9287-EF40-459E-A54A-0B4108B3F942}" presName="sibTransNodeCircle" presStyleLbl="alignNode1" presStyleIdx="0" presStyleCnt="12">
        <dgm:presLayoutVars>
          <dgm:chMax val="0"/>
          <dgm:bulletEnabled/>
        </dgm:presLayoutVars>
      </dgm:prSet>
      <dgm:spPr/>
    </dgm:pt>
    <dgm:pt modelId="{50BD9913-7BC6-4B13-A442-90F33E516543}" type="pres">
      <dgm:prSet presAssocID="{9D03FB11-26D6-450A-BA77-D89ACB640D52}" presName="bottomLine" presStyleLbl="alignNode1" presStyleIdx="1" presStyleCnt="12">
        <dgm:presLayoutVars/>
      </dgm:prSet>
      <dgm:spPr/>
    </dgm:pt>
    <dgm:pt modelId="{AE5006CE-CE5D-4964-ACD0-AA7F36018398}" type="pres">
      <dgm:prSet presAssocID="{9D03FB11-26D6-450A-BA77-D89ACB640D52}" presName="nodeText" presStyleLbl="bgAccFollowNode1" presStyleIdx="0" presStyleCnt="6">
        <dgm:presLayoutVars>
          <dgm:bulletEnabled val="1"/>
        </dgm:presLayoutVars>
      </dgm:prSet>
      <dgm:spPr/>
    </dgm:pt>
    <dgm:pt modelId="{6522A044-EFFE-43AB-852F-FD891A490A71}" type="pres">
      <dgm:prSet presAssocID="{E7DD9287-EF40-459E-A54A-0B4108B3F942}" presName="sibTrans" presStyleCnt="0"/>
      <dgm:spPr/>
    </dgm:pt>
    <dgm:pt modelId="{7F4AE7BF-88DA-4AC9-A5F1-5DF04A95DD1B}" type="pres">
      <dgm:prSet presAssocID="{58C75F5C-DF1F-42F2-8BDA-9433B4259F01}" presName="compositeNode" presStyleCnt="0">
        <dgm:presLayoutVars>
          <dgm:bulletEnabled val="1"/>
        </dgm:presLayoutVars>
      </dgm:prSet>
      <dgm:spPr/>
    </dgm:pt>
    <dgm:pt modelId="{D28DA6CC-FBD5-4CC6-B873-AD615EBE70C5}" type="pres">
      <dgm:prSet presAssocID="{58C75F5C-DF1F-42F2-8BDA-9433B4259F01}" presName="bgRect" presStyleLbl="bgAccFollowNode1" presStyleIdx="1" presStyleCnt="6"/>
      <dgm:spPr/>
    </dgm:pt>
    <dgm:pt modelId="{3B00A79E-C4BA-419E-8F46-EA68DD49FDB7}" type="pres">
      <dgm:prSet presAssocID="{362C1552-267F-403E-A7A9-7E61BDB91B5D}" presName="sibTransNodeCircle" presStyleLbl="alignNode1" presStyleIdx="2" presStyleCnt="12">
        <dgm:presLayoutVars>
          <dgm:chMax val="0"/>
          <dgm:bulletEnabled/>
        </dgm:presLayoutVars>
      </dgm:prSet>
      <dgm:spPr/>
    </dgm:pt>
    <dgm:pt modelId="{AAA2BD4D-9524-43C4-AE30-507FA843D764}" type="pres">
      <dgm:prSet presAssocID="{58C75F5C-DF1F-42F2-8BDA-9433B4259F01}" presName="bottomLine" presStyleLbl="alignNode1" presStyleIdx="3" presStyleCnt="12">
        <dgm:presLayoutVars/>
      </dgm:prSet>
      <dgm:spPr/>
    </dgm:pt>
    <dgm:pt modelId="{1544347A-3C50-425F-8435-B5F1F25F3284}" type="pres">
      <dgm:prSet presAssocID="{58C75F5C-DF1F-42F2-8BDA-9433B4259F01}" presName="nodeText" presStyleLbl="bgAccFollowNode1" presStyleIdx="1" presStyleCnt="6">
        <dgm:presLayoutVars>
          <dgm:bulletEnabled val="1"/>
        </dgm:presLayoutVars>
      </dgm:prSet>
      <dgm:spPr/>
    </dgm:pt>
    <dgm:pt modelId="{CF0CE425-80B7-411B-B272-1BB38C5DAA26}" type="pres">
      <dgm:prSet presAssocID="{362C1552-267F-403E-A7A9-7E61BDB91B5D}" presName="sibTrans" presStyleCnt="0"/>
      <dgm:spPr/>
    </dgm:pt>
    <dgm:pt modelId="{A7CC5449-FE7C-4F99-B10E-A9ABCCBD6EBF}" type="pres">
      <dgm:prSet presAssocID="{25C93D24-9BDD-4034-B376-BF2B8E86440A}" presName="compositeNode" presStyleCnt="0">
        <dgm:presLayoutVars>
          <dgm:bulletEnabled val="1"/>
        </dgm:presLayoutVars>
      </dgm:prSet>
      <dgm:spPr/>
    </dgm:pt>
    <dgm:pt modelId="{ED02D85C-A49A-4B5A-8A0F-9FA4D65386D0}" type="pres">
      <dgm:prSet presAssocID="{25C93D24-9BDD-4034-B376-BF2B8E86440A}" presName="bgRect" presStyleLbl="bgAccFollowNode1" presStyleIdx="2" presStyleCnt="6"/>
      <dgm:spPr/>
    </dgm:pt>
    <dgm:pt modelId="{BA71940A-FBC6-4FC4-8DEA-99771B1D89D3}" type="pres">
      <dgm:prSet presAssocID="{34E233B9-5078-4B6C-A64C-D11040F715A0}" presName="sibTransNodeCircle" presStyleLbl="alignNode1" presStyleIdx="4" presStyleCnt="12">
        <dgm:presLayoutVars>
          <dgm:chMax val="0"/>
          <dgm:bulletEnabled/>
        </dgm:presLayoutVars>
      </dgm:prSet>
      <dgm:spPr/>
    </dgm:pt>
    <dgm:pt modelId="{426ED0D7-AA70-4A40-A2B1-7B6C56839F61}" type="pres">
      <dgm:prSet presAssocID="{25C93D24-9BDD-4034-B376-BF2B8E86440A}" presName="bottomLine" presStyleLbl="alignNode1" presStyleIdx="5" presStyleCnt="12">
        <dgm:presLayoutVars/>
      </dgm:prSet>
      <dgm:spPr/>
    </dgm:pt>
    <dgm:pt modelId="{32A21D32-9BE0-497F-B919-1FF67BB8B01D}" type="pres">
      <dgm:prSet presAssocID="{25C93D24-9BDD-4034-B376-BF2B8E86440A}" presName="nodeText" presStyleLbl="bgAccFollowNode1" presStyleIdx="2" presStyleCnt="6">
        <dgm:presLayoutVars>
          <dgm:bulletEnabled val="1"/>
        </dgm:presLayoutVars>
      </dgm:prSet>
      <dgm:spPr/>
    </dgm:pt>
    <dgm:pt modelId="{AC5DECB3-A418-4AE3-A99A-F1EFCF1644D7}" type="pres">
      <dgm:prSet presAssocID="{34E233B9-5078-4B6C-A64C-D11040F715A0}" presName="sibTrans" presStyleCnt="0"/>
      <dgm:spPr/>
    </dgm:pt>
    <dgm:pt modelId="{B4E7A279-F26B-4E6E-8A46-9EBA0675C14A}" type="pres">
      <dgm:prSet presAssocID="{F416061D-2591-4A90-B15F-9B2E77FAA13F}" presName="compositeNode" presStyleCnt="0">
        <dgm:presLayoutVars>
          <dgm:bulletEnabled val="1"/>
        </dgm:presLayoutVars>
      </dgm:prSet>
      <dgm:spPr/>
    </dgm:pt>
    <dgm:pt modelId="{151E9C7F-230E-49DA-9802-065D0FBCEECB}" type="pres">
      <dgm:prSet presAssocID="{F416061D-2591-4A90-B15F-9B2E77FAA13F}" presName="bgRect" presStyleLbl="bgAccFollowNode1" presStyleIdx="3" presStyleCnt="6"/>
      <dgm:spPr/>
    </dgm:pt>
    <dgm:pt modelId="{56C99598-EFB8-42EF-9CC4-B8DB82EF1DE8}" type="pres">
      <dgm:prSet presAssocID="{64427B4D-49B9-4DEA-B4D7-20FBF275ED36}" presName="sibTransNodeCircle" presStyleLbl="alignNode1" presStyleIdx="6" presStyleCnt="12">
        <dgm:presLayoutVars>
          <dgm:chMax val="0"/>
          <dgm:bulletEnabled/>
        </dgm:presLayoutVars>
      </dgm:prSet>
      <dgm:spPr/>
    </dgm:pt>
    <dgm:pt modelId="{A69B9292-4E15-4B64-9BE2-0DFC2ADC6B48}" type="pres">
      <dgm:prSet presAssocID="{F416061D-2591-4A90-B15F-9B2E77FAA13F}" presName="bottomLine" presStyleLbl="alignNode1" presStyleIdx="7" presStyleCnt="12">
        <dgm:presLayoutVars/>
      </dgm:prSet>
      <dgm:spPr/>
    </dgm:pt>
    <dgm:pt modelId="{1A6A55C7-2272-4A0B-AC0C-A319C1CE79E2}" type="pres">
      <dgm:prSet presAssocID="{F416061D-2591-4A90-B15F-9B2E77FAA13F}" presName="nodeText" presStyleLbl="bgAccFollowNode1" presStyleIdx="3" presStyleCnt="6">
        <dgm:presLayoutVars>
          <dgm:bulletEnabled val="1"/>
        </dgm:presLayoutVars>
      </dgm:prSet>
      <dgm:spPr/>
    </dgm:pt>
    <dgm:pt modelId="{68B50A36-B3E5-4410-817B-E39C8CF29FF8}" type="pres">
      <dgm:prSet presAssocID="{64427B4D-49B9-4DEA-B4D7-20FBF275ED36}" presName="sibTrans" presStyleCnt="0"/>
      <dgm:spPr/>
    </dgm:pt>
    <dgm:pt modelId="{C5A5E0DD-B353-4028-B046-DF3050199CC5}" type="pres">
      <dgm:prSet presAssocID="{8ABFE4F5-A21C-462F-9914-59B6CFF35384}" presName="compositeNode" presStyleCnt="0">
        <dgm:presLayoutVars>
          <dgm:bulletEnabled val="1"/>
        </dgm:presLayoutVars>
      </dgm:prSet>
      <dgm:spPr/>
    </dgm:pt>
    <dgm:pt modelId="{C33214D2-BB92-4C61-B81F-21C6D92EF2CE}" type="pres">
      <dgm:prSet presAssocID="{8ABFE4F5-A21C-462F-9914-59B6CFF35384}" presName="bgRect" presStyleLbl="bgAccFollowNode1" presStyleIdx="4" presStyleCnt="6"/>
      <dgm:spPr/>
    </dgm:pt>
    <dgm:pt modelId="{8E8DEF5C-66A9-49EA-81E0-329B912D4AF2}" type="pres">
      <dgm:prSet presAssocID="{828A0357-372C-42C8-9128-DA6FED2E1703}" presName="sibTransNodeCircle" presStyleLbl="alignNode1" presStyleIdx="8" presStyleCnt="12">
        <dgm:presLayoutVars>
          <dgm:chMax val="0"/>
          <dgm:bulletEnabled/>
        </dgm:presLayoutVars>
      </dgm:prSet>
      <dgm:spPr/>
    </dgm:pt>
    <dgm:pt modelId="{CF671F6C-0255-4B0E-BC49-5F8B602938CD}" type="pres">
      <dgm:prSet presAssocID="{8ABFE4F5-A21C-462F-9914-59B6CFF35384}" presName="bottomLine" presStyleLbl="alignNode1" presStyleIdx="9" presStyleCnt="12">
        <dgm:presLayoutVars/>
      </dgm:prSet>
      <dgm:spPr/>
    </dgm:pt>
    <dgm:pt modelId="{54905153-DF04-45C6-84A0-322C878D1F1A}" type="pres">
      <dgm:prSet presAssocID="{8ABFE4F5-A21C-462F-9914-59B6CFF35384}" presName="nodeText" presStyleLbl="bgAccFollowNode1" presStyleIdx="4" presStyleCnt="6">
        <dgm:presLayoutVars>
          <dgm:bulletEnabled val="1"/>
        </dgm:presLayoutVars>
      </dgm:prSet>
      <dgm:spPr/>
    </dgm:pt>
    <dgm:pt modelId="{8103EAC3-E138-42FA-BA99-39CF8CA061C4}" type="pres">
      <dgm:prSet presAssocID="{828A0357-372C-42C8-9128-DA6FED2E1703}" presName="sibTrans" presStyleCnt="0"/>
      <dgm:spPr/>
    </dgm:pt>
    <dgm:pt modelId="{4AE96F06-1BA6-43A1-A89B-2D9332E5FA3F}" type="pres">
      <dgm:prSet presAssocID="{D788F95D-63CB-4F5A-B78F-A81D0A2CB019}" presName="compositeNode" presStyleCnt="0">
        <dgm:presLayoutVars>
          <dgm:bulletEnabled val="1"/>
        </dgm:presLayoutVars>
      </dgm:prSet>
      <dgm:spPr/>
    </dgm:pt>
    <dgm:pt modelId="{CB070D54-F02F-4064-B21D-82690B14C1DE}" type="pres">
      <dgm:prSet presAssocID="{D788F95D-63CB-4F5A-B78F-A81D0A2CB019}" presName="bgRect" presStyleLbl="bgAccFollowNode1" presStyleIdx="5" presStyleCnt="6"/>
      <dgm:spPr/>
    </dgm:pt>
    <dgm:pt modelId="{BBE6EC1D-4FD8-4B15-B9E3-3A2ED1D1EC5F}" type="pres">
      <dgm:prSet presAssocID="{B6BDB462-10DF-466E-8D85-3307A592DFA9}" presName="sibTransNodeCircle" presStyleLbl="alignNode1" presStyleIdx="10" presStyleCnt="12">
        <dgm:presLayoutVars>
          <dgm:chMax val="0"/>
          <dgm:bulletEnabled/>
        </dgm:presLayoutVars>
      </dgm:prSet>
      <dgm:spPr/>
    </dgm:pt>
    <dgm:pt modelId="{DF6FADAB-43B6-4DEE-A950-915CE87CA302}" type="pres">
      <dgm:prSet presAssocID="{D788F95D-63CB-4F5A-B78F-A81D0A2CB019}" presName="bottomLine" presStyleLbl="alignNode1" presStyleIdx="11" presStyleCnt="12">
        <dgm:presLayoutVars/>
      </dgm:prSet>
      <dgm:spPr/>
    </dgm:pt>
    <dgm:pt modelId="{EB3D28C0-53C5-482C-A44F-AD3788320B5F}" type="pres">
      <dgm:prSet presAssocID="{D788F95D-63CB-4F5A-B78F-A81D0A2CB019}" presName="nodeText" presStyleLbl="bgAccFollowNode1" presStyleIdx="5" presStyleCnt="6">
        <dgm:presLayoutVars>
          <dgm:bulletEnabled val="1"/>
        </dgm:presLayoutVars>
      </dgm:prSet>
      <dgm:spPr/>
    </dgm:pt>
  </dgm:ptLst>
  <dgm:cxnLst>
    <dgm:cxn modelId="{1D1EF508-F506-4019-81EC-7E8ABB6E0905}" srcId="{DC2B812D-06E6-4F70-9788-512FB7155202}" destId="{25C93D24-9BDD-4034-B376-BF2B8E86440A}" srcOrd="2" destOrd="0" parTransId="{7C926FCB-0A4B-4C65-844D-F00B39A1DEAB}" sibTransId="{34E233B9-5078-4B6C-A64C-D11040F715A0}"/>
    <dgm:cxn modelId="{8DC3DD21-BF67-44B5-ABEE-AFE43B055CB3}" type="presOf" srcId="{362C1552-267F-403E-A7A9-7E61BDB91B5D}" destId="{3B00A79E-C4BA-419E-8F46-EA68DD49FDB7}" srcOrd="0" destOrd="0" presId="urn:microsoft.com/office/officeart/2016/7/layout/BasicLinearProcessNumbered"/>
    <dgm:cxn modelId="{3AA1EB24-778D-4C15-B834-63B2033B8236}" type="presOf" srcId="{DC2B812D-06E6-4F70-9788-512FB7155202}" destId="{3643F3A1-E28C-4270-88DE-6FAEDA9CEDBB}" srcOrd="0" destOrd="0" presId="urn:microsoft.com/office/officeart/2016/7/layout/BasicLinearProcessNumbered"/>
    <dgm:cxn modelId="{40424C31-3D58-4B9F-91E1-B2D112DBB548}" type="presOf" srcId="{58C75F5C-DF1F-42F2-8BDA-9433B4259F01}" destId="{D28DA6CC-FBD5-4CC6-B873-AD615EBE70C5}" srcOrd="0" destOrd="0" presId="urn:microsoft.com/office/officeart/2016/7/layout/BasicLinearProcessNumbered"/>
    <dgm:cxn modelId="{307D1532-7F53-4A61-8969-21F5D4CED68C}" type="presOf" srcId="{64427B4D-49B9-4DEA-B4D7-20FBF275ED36}" destId="{56C99598-EFB8-42EF-9CC4-B8DB82EF1DE8}" srcOrd="0" destOrd="0" presId="urn:microsoft.com/office/officeart/2016/7/layout/BasicLinearProcessNumbered"/>
    <dgm:cxn modelId="{BF74B23A-DB72-4DBB-B106-BE11B3DE64C7}" srcId="{DC2B812D-06E6-4F70-9788-512FB7155202}" destId="{58C75F5C-DF1F-42F2-8BDA-9433B4259F01}" srcOrd="1" destOrd="0" parTransId="{482B61BF-9202-4837-BBF2-7229F363470E}" sibTransId="{362C1552-267F-403E-A7A9-7E61BDB91B5D}"/>
    <dgm:cxn modelId="{47CB164A-AEC4-46D3-9586-41574DBD3C55}" srcId="{DC2B812D-06E6-4F70-9788-512FB7155202}" destId="{F416061D-2591-4A90-B15F-9B2E77FAA13F}" srcOrd="3" destOrd="0" parTransId="{561EFA72-AB95-4F90-9883-3F5ED8C2446E}" sibTransId="{64427B4D-49B9-4DEA-B4D7-20FBF275ED36}"/>
    <dgm:cxn modelId="{A84EAB4E-7561-49C7-AFE6-EAD3259B7F3A}" type="presOf" srcId="{58C75F5C-DF1F-42F2-8BDA-9433B4259F01}" destId="{1544347A-3C50-425F-8435-B5F1F25F3284}" srcOrd="1" destOrd="0" presId="urn:microsoft.com/office/officeart/2016/7/layout/BasicLinearProcessNumbered"/>
    <dgm:cxn modelId="{44655E77-79D7-44C2-A451-3886DA05512D}" type="presOf" srcId="{F416061D-2591-4A90-B15F-9B2E77FAA13F}" destId="{1A6A55C7-2272-4A0B-AC0C-A319C1CE79E2}" srcOrd="1" destOrd="0" presId="urn:microsoft.com/office/officeart/2016/7/layout/BasicLinearProcessNumbered"/>
    <dgm:cxn modelId="{C43B0C78-4ACE-4435-AAEB-62E574F829F1}" type="presOf" srcId="{B6BDB462-10DF-466E-8D85-3307A592DFA9}" destId="{BBE6EC1D-4FD8-4B15-B9E3-3A2ED1D1EC5F}" srcOrd="0" destOrd="0" presId="urn:microsoft.com/office/officeart/2016/7/layout/BasicLinearProcessNumbered"/>
    <dgm:cxn modelId="{5069E259-BF59-46C0-B886-A475C4B8FAAA}" type="presOf" srcId="{F416061D-2591-4A90-B15F-9B2E77FAA13F}" destId="{151E9C7F-230E-49DA-9802-065D0FBCEECB}" srcOrd="0" destOrd="0" presId="urn:microsoft.com/office/officeart/2016/7/layout/BasicLinearProcessNumbered"/>
    <dgm:cxn modelId="{97B0198D-D5B8-4679-9EF4-51C52863B6BF}" srcId="{DC2B812D-06E6-4F70-9788-512FB7155202}" destId="{9D03FB11-26D6-450A-BA77-D89ACB640D52}" srcOrd="0" destOrd="0" parTransId="{4F19591B-2291-485F-9735-2B61FCD00E1A}" sibTransId="{E7DD9287-EF40-459E-A54A-0B4108B3F942}"/>
    <dgm:cxn modelId="{A2D5B792-70AA-4759-B187-304AEA668598}" type="presOf" srcId="{D788F95D-63CB-4F5A-B78F-A81D0A2CB019}" destId="{EB3D28C0-53C5-482C-A44F-AD3788320B5F}" srcOrd="1" destOrd="0" presId="urn:microsoft.com/office/officeart/2016/7/layout/BasicLinearProcessNumbered"/>
    <dgm:cxn modelId="{B265D895-8F3C-45BD-A3D9-FB10A78B9E45}" type="presOf" srcId="{D788F95D-63CB-4F5A-B78F-A81D0A2CB019}" destId="{CB070D54-F02F-4064-B21D-82690B14C1DE}" srcOrd="0" destOrd="0" presId="urn:microsoft.com/office/officeart/2016/7/layout/BasicLinearProcessNumbered"/>
    <dgm:cxn modelId="{1D1C60A6-4C93-42BA-BF67-4C39E5FD3BD1}" srcId="{DC2B812D-06E6-4F70-9788-512FB7155202}" destId="{8ABFE4F5-A21C-462F-9914-59B6CFF35384}" srcOrd="4" destOrd="0" parTransId="{D30E5B80-CF59-4D52-B820-B95D6303DFBD}" sibTransId="{828A0357-372C-42C8-9128-DA6FED2E1703}"/>
    <dgm:cxn modelId="{A7A770B3-5651-4DB0-BD42-E17883455F81}" type="presOf" srcId="{8ABFE4F5-A21C-462F-9914-59B6CFF35384}" destId="{C33214D2-BB92-4C61-B81F-21C6D92EF2CE}" srcOrd="0" destOrd="0" presId="urn:microsoft.com/office/officeart/2016/7/layout/BasicLinearProcessNumbered"/>
    <dgm:cxn modelId="{77D7C3B7-9EF8-4BC3-91BA-A1A597FBB2B7}" type="presOf" srcId="{25C93D24-9BDD-4034-B376-BF2B8E86440A}" destId="{ED02D85C-A49A-4B5A-8A0F-9FA4D65386D0}" srcOrd="0" destOrd="0" presId="urn:microsoft.com/office/officeart/2016/7/layout/BasicLinearProcessNumbered"/>
    <dgm:cxn modelId="{68E3D3B7-FE70-48D7-AD38-B4E2DB6906C4}" type="presOf" srcId="{E7DD9287-EF40-459E-A54A-0B4108B3F942}" destId="{B77C6E65-6C15-479E-9B37-530FE2EBF9F0}" srcOrd="0" destOrd="0" presId="urn:microsoft.com/office/officeart/2016/7/layout/BasicLinearProcessNumbered"/>
    <dgm:cxn modelId="{77AD46BE-D8ED-41DB-997B-F48E9A231480}" type="presOf" srcId="{25C93D24-9BDD-4034-B376-BF2B8E86440A}" destId="{32A21D32-9BE0-497F-B919-1FF67BB8B01D}" srcOrd="1" destOrd="0" presId="urn:microsoft.com/office/officeart/2016/7/layout/BasicLinearProcessNumbered"/>
    <dgm:cxn modelId="{8BB577BE-F6E6-477E-9392-D530DC045D4E}" type="presOf" srcId="{9D03FB11-26D6-450A-BA77-D89ACB640D52}" destId="{1FB78836-C959-4B28-8636-5EC8A27E438C}" srcOrd="0" destOrd="0" presId="urn:microsoft.com/office/officeart/2016/7/layout/BasicLinearProcessNumbered"/>
    <dgm:cxn modelId="{EFAB36C8-CC63-41A1-BC0C-1B2577CB4D82}" type="presOf" srcId="{8ABFE4F5-A21C-462F-9914-59B6CFF35384}" destId="{54905153-DF04-45C6-84A0-322C878D1F1A}" srcOrd="1" destOrd="0" presId="urn:microsoft.com/office/officeart/2016/7/layout/BasicLinearProcessNumbered"/>
    <dgm:cxn modelId="{DDAD32C9-68A3-4BD6-AACC-23B611162C2D}" type="presOf" srcId="{34E233B9-5078-4B6C-A64C-D11040F715A0}" destId="{BA71940A-FBC6-4FC4-8DEA-99771B1D89D3}" srcOrd="0" destOrd="0" presId="urn:microsoft.com/office/officeart/2016/7/layout/BasicLinearProcessNumbered"/>
    <dgm:cxn modelId="{2F5C0BDB-D33E-4A84-A954-3CF8EF522D9A}" srcId="{DC2B812D-06E6-4F70-9788-512FB7155202}" destId="{D788F95D-63CB-4F5A-B78F-A81D0A2CB019}" srcOrd="5" destOrd="0" parTransId="{7A1516F2-666F-403D-8740-3CA6AA6BE708}" sibTransId="{B6BDB462-10DF-466E-8D85-3307A592DFA9}"/>
    <dgm:cxn modelId="{AD776CFA-7327-46CA-909D-B3C91D51BD19}" type="presOf" srcId="{9D03FB11-26D6-450A-BA77-D89ACB640D52}" destId="{AE5006CE-CE5D-4964-ACD0-AA7F36018398}" srcOrd="1" destOrd="0" presId="urn:microsoft.com/office/officeart/2016/7/layout/BasicLinearProcessNumbered"/>
    <dgm:cxn modelId="{CA084FFB-379A-4C51-97AA-E89D2B5DE932}" type="presOf" srcId="{828A0357-372C-42C8-9128-DA6FED2E1703}" destId="{8E8DEF5C-66A9-49EA-81E0-329B912D4AF2}" srcOrd="0" destOrd="0" presId="urn:microsoft.com/office/officeart/2016/7/layout/BasicLinearProcessNumbered"/>
    <dgm:cxn modelId="{18E34F46-EB53-4BC6-99ED-2152BCA8346C}" type="presParOf" srcId="{3643F3A1-E28C-4270-88DE-6FAEDA9CEDBB}" destId="{904B2D96-0A72-4771-AC60-CA607B1E50D2}" srcOrd="0" destOrd="0" presId="urn:microsoft.com/office/officeart/2016/7/layout/BasicLinearProcessNumbered"/>
    <dgm:cxn modelId="{77EA1CDD-80F7-4CA9-8567-04BB7E71C06A}" type="presParOf" srcId="{904B2D96-0A72-4771-AC60-CA607B1E50D2}" destId="{1FB78836-C959-4B28-8636-5EC8A27E438C}" srcOrd="0" destOrd="0" presId="urn:microsoft.com/office/officeart/2016/7/layout/BasicLinearProcessNumbered"/>
    <dgm:cxn modelId="{CE5AE910-2CB5-4B12-9762-C5A6442EAB3B}" type="presParOf" srcId="{904B2D96-0A72-4771-AC60-CA607B1E50D2}" destId="{B77C6E65-6C15-479E-9B37-530FE2EBF9F0}" srcOrd="1" destOrd="0" presId="urn:microsoft.com/office/officeart/2016/7/layout/BasicLinearProcessNumbered"/>
    <dgm:cxn modelId="{FBD27C6B-48A9-4AC5-BE0F-1FD88ECBDD28}" type="presParOf" srcId="{904B2D96-0A72-4771-AC60-CA607B1E50D2}" destId="{50BD9913-7BC6-4B13-A442-90F33E516543}" srcOrd="2" destOrd="0" presId="urn:microsoft.com/office/officeart/2016/7/layout/BasicLinearProcessNumbered"/>
    <dgm:cxn modelId="{A334C679-EA07-449F-B2B0-577050B8CEE5}" type="presParOf" srcId="{904B2D96-0A72-4771-AC60-CA607B1E50D2}" destId="{AE5006CE-CE5D-4964-ACD0-AA7F36018398}" srcOrd="3" destOrd="0" presId="urn:microsoft.com/office/officeart/2016/7/layout/BasicLinearProcessNumbered"/>
    <dgm:cxn modelId="{548BBAB7-2FD0-4289-B086-41B5BB4C7CDE}" type="presParOf" srcId="{3643F3A1-E28C-4270-88DE-6FAEDA9CEDBB}" destId="{6522A044-EFFE-43AB-852F-FD891A490A71}" srcOrd="1" destOrd="0" presId="urn:microsoft.com/office/officeart/2016/7/layout/BasicLinearProcessNumbered"/>
    <dgm:cxn modelId="{D8270F06-8EFF-43A6-8F83-71F86E5859BF}" type="presParOf" srcId="{3643F3A1-E28C-4270-88DE-6FAEDA9CEDBB}" destId="{7F4AE7BF-88DA-4AC9-A5F1-5DF04A95DD1B}" srcOrd="2" destOrd="0" presId="urn:microsoft.com/office/officeart/2016/7/layout/BasicLinearProcessNumbered"/>
    <dgm:cxn modelId="{67BAF445-A8C9-46EB-90BB-010495A352DC}" type="presParOf" srcId="{7F4AE7BF-88DA-4AC9-A5F1-5DF04A95DD1B}" destId="{D28DA6CC-FBD5-4CC6-B873-AD615EBE70C5}" srcOrd="0" destOrd="0" presId="urn:microsoft.com/office/officeart/2016/7/layout/BasicLinearProcessNumbered"/>
    <dgm:cxn modelId="{894190B3-F7DC-4D0B-931F-F2760F40D9B5}" type="presParOf" srcId="{7F4AE7BF-88DA-4AC9-A5F1-5DF04A95DD1B}" destId="{3B00A79E-C4BA-419E-8F46-EA68DD49FDB7}" srcOrd="1" destOrd="0" presId="urn:microsoft.com/office/officeart/2016/7/layout/BasicLinearProcessNumbered"/>
    <dgm:cxn modelId="{89DDC004-501F-4AD4-BAA2-F1516BE7B2C8}" type="presParOf" srcId="{7F4AE7BF-88DA-4AC9-A5F1-5DF04A95DD1B}" destId="{AAA2BD4D-9524-43C4-AE30-507FA843D764}" srcOrd="2" destOrd="0" presId="urn:microsoft.com/office/officeart/2016/7/layout/BasicLinearProcessNumbered"/>
    <dgm:cxn modelId="{E35D055D-C952-43B8-BE0C-C4DEDEEBC8F7}" type="presParOf" srcId="{7F4AE7BF-88DA-4AC9-A5F1-5DF04A95DD1B}" destId="{1544347A-3C50-425F-8435-B5F1F25F3284}" srcOrd="3" destOrd="0" presId="urn:microsoft.com/office/officeart/2016/7/layout/BasicLinearProcessNumbered"/>
    <dgm:cxn modelId="{3644F04B-AE35-42AF-8DBB-F227C785DD46}" type="presParOf" srcId="{3643F3A1-E28C-4270-88DE-6FAEDA9CEDBB}" destId="{CF0CE425-80B7-411B-B272-1BB38C5DAA26}" srcOrd="3" destOrd="0" presId="urn:microsoft.com/office/officeart/2016/7/layout/BasicLinearProcessNumbered"/>
    <dgm:cxn modelId="{078E3462-0685-473E-9343-C7134A666541}" type="presParOf" srcId="{3643F3A1-E28C-4270-88DE-6FAEDA9CEDBB}" destId="{A7CC5449-FE7C-4F99-B10E-A9ABCCBD6EBF}" srcOrd="4" destOrd="0" presId="urn:microsoft.com/office/officeart/2016/7/layout/BasicLinearProcessNumbered"/>
    <dgm:cxn modelId="{51B92DF1-4286-4A1C-9030-5AB2C4597B4C}" type="presParOf" srcId="{A7CC5449-FE7C-4F99-B10E-A9ABCCBD6EBF}" destId="{ED02D85C-A49A-4B5A-8A0F-9FA4D65386D0}" srcOrd="0" destOrd="0" presId="urn:microsoft.com/office/officeart/2016/7/layout/BasicLinearProcessNumbered"/>
    <dgm:cxn modelId="{3493A6F8-2817-4A89-AF39-F851C83A0757}" type="presParOf" srcId="{A7CC5449-FE7C-4F99-B10E-A9ABCCBD6EBF}" destId="{BA71940A-FBC6-4FC4-8DEA-99771B1D89D3}" srcOrd="1" destOrd="0" presId="urn:microsoft.com/office/officeart/2016/7/layout/BasicLinearProcessNumbered"/>
    <dgm:cxn modelId="{6B66A4BE-67EB-43CA-A0AB-F24F443E83A0}" type="presParOf" srcId="{A7CC5449-FE7C-4F99-B10E-A9ABCCBD6EBF}" destId="{426ED0D7-AA70-4A40-A2B1-7B6C56839F61}" srcOrd="2" destOrd="0" presId="urn:microsoft.com/office/officeart/2016/7/layout/BasicLinearProcessNumbered"/>
    <dgm:cxn modelId="{4FFCB9D5-76B7-4433-B9F5-00C653566E2E}" type="presParOf" srcId="{A7CC5449-FE7C-4F99-B10E-A9ABCCBD6EBF}" destId="{32A21D32-9BE0-497F-B919-1FF67BB8B01D}" srcOrd="3" destOrd="0" presId="urn:microsoft.com/office/officeart/2016/7/layout/BasicLinearProcessNumbered"/>
    <dgm:cxn modelId="{9E5DD13E-214E-4EB1-BE2A-F39F47656BBD}" type="presParOf" srcId="{3643F3A1-E28C-4270-88DE-6FAEDA9CEDBB}" destId="{AC5DECB3-A418-4AE3-A99A-F1EFCF1644D7}" srcOrd="5" destOrd="0" presId="urn:microsoft.com/office/officeart/2016/7/layout/BasicLinearProcessNumbered"/>
    <dgm:cxn modelId="{872A563F-C561-49AD-BE8A-3A2330F186BC}" type="presParOf" srcId="{3643F3A1-E28C-4270-88DE-6FAEDA9CEDBB}" destId="{B4E7A279-F26B-4E6E-8A46-9EBA0675C14A}" srcOrd="6" destOrd="0" presId="urn:microsoft.com/office/officeart/2016/7/layout/BasicLinearProcessNumbered"/>
    <dgm:cxn modelId="{EC2C07A0-45AD-4EAA-BF11-A9F319B60EB2}" type="presParOf" srcId="{B4E7A279-F26B-4E6E-8A46-9EBA0675C14A}" destId="{151E9C7F-230E-49DA-9802-065D0FBCEECB}" srcOrd="0" destOrd="0" presId="urn:microsoft.com/office/officeart/2016/7/layout/BasicLinearProcessNumbered"/>
    <dgm:cxn modelId="{043C4499-1D92-46D3-8427-F00C71510E59}" type="presParOf" srcId="{B4E7A279-F26B-4E6E-8A46-9EBA0675C14A}" destId="{56C99598-EFB8-42EF-9CC4-B8DB82EF1DE8}" srcOrd="1" destOrd="0" presId="urn:microsoft.com/office/officeart/2016/7/layout/BasicLinearProcessNumbered"/>
    <dgm:cxn modelId="{92E999EC-E7F8-46B4-93B7-A491130FC7FC}" type="presParOf" srcId="{B4E7A279-F26B-4E6E-8A46-9EBA0675C14A}" destId="{A69B9292-4E15-4B64-9BE2-0DFC2ADC6B48}" srcOrd="2" destOrd="0" presId="urn:microsoft.com/office/officeart/2016/7/layout/BasicLinearProcessNumbered"/>
    <dgm:cxn modelId="{72ADFF28-120D-45C7-9C4B-1FBE37ADAADF}" type="presParOf" srcId="{B4E7A279-F26B-4E6E-8A46-9EBA0675C14A}" destId="{1A6A55C7-2272-4A0B-AC0C-A319C1CE79E2}" srcOrd="3" destOrd="0" presId="urn:microsoft.com/office/officeart/2016/7/layout/BasicLinearProcessNumbered"/>
    <dgm:cxn modelId="{2136FFEB-3709-470C-9128-71DC8E081895}" type="presParOf" srcId="{3643F3A1-E28C-4270-88DE-6FAEDA9CEDBB}" destId="{68B50A36-B3E5-4410-817B-E39C8CF29FF8}" srcOrd="7" destOrd="0" presId="urn:microsoft.com/office/officeart/2016/7/layout/BasicLinearProcessNumbered"/>
    <dgm:cxn modelId="{F3CF7FB8-1623-4492-9700-B968AA83D47C}" type="presParOf" srcId="{3643F3A1-E28C-4270-88DE-6FAEDA9CEDBB}" destId="{C5A5E0DD-B353-4028-B046-DF3050199CC5}" srcOrd="8" destOrd="0" presId="urn:microsoft.com/office/officeart/2016/7/layout/BasicLinearProcessNumbered"/>
    <dgm:cxn modelId="{5FD73D1B-825E-4915-8B00-52630F366571}" type="presParOf" srcId="{C5A5E0DD-B353-4028-B046-DF3050199CC5}" destId="{C33214D2-BB92-4C61-B81F-21C6D92EF2CE}" srcOrd="0" destOrd="0" presId="urn:microsoft.com/office/officeart/2016/7/layout/BasicLinearProcessNumbered"/>
    <dgm:cxn modelId="{B8D0C15B-F763-4C04-B2D8-36CDF327E7E9}" type="presParOf" srcId="{C5A5E0DD-B353-4028-B046-DF3050199CC5}" destId="{8E8DEF5C-66A9-49EA-81E0-329B912D4AF2}" srcOrd="1" destOrd="0" presId="urn:microsoft.com/office/officeart/2016/7/layout/BasicLinearProcessNumbered"/>
    <dgm:cxn modelId="{58619324-7C9F-47C7-AD5F-16321224DB52}" type="presParOf" srcId="{C5A5E0DD-B353-4028-B046-DF3050199CC5}" destId="{CF671F6C-0255-4B0E-BC49-5F8B602938CD}" srcOrd="2" destOrd="0" presId="urn:microsoft.com/office/officeart/2016/7/layout/BasicLinearProcessNumbered"/>
    <dgm:cxn modelId="{4D3A0BCA-CAA7-473F-B7E8-51CC2544F4D8}" type="presParOf" srcId="{C5A5E0DD-B353-4028-B046-DF3050199CC5}" destId="{54905153-DF04-45C6-84A0-322C878D1F1A}" srcOrd="3" destOrd="0" presId="urn:microsoft.com/office/officeart/2016/7/layout/BasicLinearProcessNumbered"/>
    <dgm:cxn modelId="{30C07895-DF5F-42A6-81E5-93DAD7D69EF1}" type="presParOf" srcId="{3643F3A1-E28C-4270-88DE-6FAEDA9CEDBB}" destId="{8103EAC3-E138-42FA-BA99-39CF8CA061C4}" srcOrd="9" destOrd="0" presId="urn:microsoft.com/office/officeart/2016/7/layout/BasicLinearProcessNumbered"/>
    <dgm:cxn modelId="{6C5DC60C-0990-4E3D-89AF-770B993349D4}" type="presParOf" srcId="{3643F3A1-E28C-4270-88DE-6FAEDA9CEDBB}" destId="{4AE96F06-1BA6-43A1-A89B-2D9332E5FA3F}" srcOrd="10" destOrd="0" presId="urn:microsoft.com/office/officeart/2016/7/layout/BasicLinearProcessNumbered"/>
    <dgm:cxn modelId="{4658A4AB-DDB3-404F-A262-96F50C4AAB00}" type="presParOf" srcId="{4AE96F06-1BA6-43A1-A89B-2D9332E5FA3F}" destId="{CB070D54-F02F-4064-B21D-82690B14C1DE}" srcOrd="0" destOrd="0" presId="urn:microsoft.com/office/officeart/2016/7/layout/BasicLinearProcessNumbered"/>
    <dgm:cxn modelId="{8D6F4561-9837-4197-B8BE-F85BF2CAEEA2}" type="presParOf" srcId="{4AE96F06-1BA6-43A1-A89B-2D9332E5FA3F}" destId="{BBE6EC1D-4FD8-4B15-B9E3-3A2ED1D1EC5F}" srcOrd="1" destOrd="0" presId="urn:microsoft.com/office/officeart/2016/7/layout/BasicLinearProcessNumbered"/>
    <dgm:cxn modelId="{D25E44F9-BDA5-4235-8BBD-CAE9BF2FA6DF}" type="presParOf" srcId="{4AE96F06-1BA6-43A1-A89B-2D9332E5FA3F}" destId="{DF6FADAB-43B6-4DEE-A950-915CE87CA302}" srcOrd="2" destOrd="0" presId="urn:microsoft.com/office/officeart/2016/7/layout/BasicLinearProcessNumbered"/>
    <dgm:cxn modelId="{6346E0AF-5D54-4DD3-B721-DBB9DD2B09B9}" type="presParOf" srcId="{4AE96F06-1BA6-43A1-A89B-2D9332E5FA3F}" destId="{EB3D28C0-53C5-482C-A44F-AD3788320B5F}"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7B1A0-31E4-43F2-A672-F0232B9ED936}">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6CFC2D-180D-4CC9-9311-63004A60E76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This case study utilized a dataset concerning the Telecom Industry.</a:t>
          </a:r>
          <a:endParaRPr lang="en-US" sz="1300" kern="1200"/>
        </a:p>
      </dsp:txBody>
      <dsp:txXfrm>
        <a:off x="417971" y="2644140"/>
        <a:ext cx="2889450" cy="720000"/>
      </dsp:txXfrm>
    </dsp:sp>
    <dsp:sp modelId="{896E2B77-D10C-49D3-9FE4-D409C9227F23}">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6200D-68E9-41E0-AC2A-82AF5E955586}">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dirty="0"/>
            <a:t>Exploratory Data Analysis (EDA) was performed to extract valuable insights, and the resultant conclusions are provided. </a:t>
          </a:r>
          <a:endParaRPr lang="en-US" sz="1300" kern="1200" dirty="0"/>
        </a:p>
      </dsp:txBody>
      <dsp:txXfrm>
        <a:off x="3813075" y="2644140"/>
        <a:ext cx="2889450" cy="720000"/>
      </dsp:txXfrm>
    </dsp:sp>
    <dsp:sp modelId="{A4CDF3B2-B5AA-4194-AE11-67E4C4C060DA}">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C570CA-93BC-4100-84F2-2F47919B12BC}">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These conclusions aim to assist the company in making informed decisions to enhance customer retention efforts.</a:t>
          </a:r>
          <a:endParaRPr lang="en-US" sz="1300" kern="1200"/>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0581-A952-41FB-9930-2BF333ACF871}">
      <dsp:nvSpPr>
        <dsp:cNvPr id="0" name=""/>
        <dsp:cNvSpPr/>
      </dsp:nvSpPr>
      <dsp:spPr>
        <a:xfrm>
          <a:off x="0" y="3650"/>
          <a:ext cx="5680587" cy="1250449"/>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sp>
    <dsp:sp modelId="{5D4F76F6-7E12-413D-A7F1-41A76DF83D09}">
      <dsp:nvSpPr>
        <dsp:cNvPr id="0" name=""/>
        <dsp:cNvSpPr/>
      </dsp:nvSpPr>
      <dsp:spPr>
        <a:xfrm>
          <a:off x="378260" y="285001"/>
          <a:ext cx="688419" cy="687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50913-8AF0-470A-89CE-117F3FB0695B}">
      <dsp:nvSpPr>
        <dsp:cNvPr id="0" name=""/>
        <dsp:cNvSpPr/>
      </dsp:nvSpPr>
      <dsp:spPr>
        <a:xfrm>
          <a:off x="1444941" y="3650"/>
          <a:ext cx="4159741" cy="125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69" tIns="132469" rIns="132469" bIns="132469" numCol="1" spcCol="1270" anchor="ctr" anchorCtr="0">
          <a:noAutofit/>
        </a:bodyPr>
        <a:lstStyle/>
        <a:p>
          <a:pPr marL="0" lvl="0" indent="0" algn="l" defTabSz="622300">
            <a:lnSpc>
              <a:spcPct val="100000"/>
            </a:lnSpc>
            <a:spcBef>
              <a:spcPct val="0"/>
            </a:spcBef>
            <a:spcAft>
              <a:spcPct val="35000"/>
            </a:spcAft>
            <a:buNone/>
          </a:pPr>
          <a:r>
            <a:rPr lang="en-US" sz="1400" kern="1200" dirty="0"/>
            <a:t>In this EDA, “Churn” was considered as target variable. </a:t>
          </a:r>
        </a:p>
      </dsp:txBody>
      <dsp:txXfrm>
        <a:off x="1444941" y="3650"/>
        <a:ext cx="4159741" cy="1251671"/>
      </dsp:txXfrm>
    </dsp:sp>
    <dsp:sp modelId="{0A9ECE6D-AC1F-4F44-8413-2386940E6BC7}">
      <dsp:nvSpPr>
        <dsp:cNvPr id="0" name=""/>
        <dsp:cNvSpPr/>
      </dsp:nvSpPr>
      <dsp:spPr>
        <a:xfrm>
          <a:off x="0" y="1549833"/>
          <a:ext cx="5680587" cy="1250449"/>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3D7CF93B-A5E4-4F27-883C-E2C2B68D65CB}">
      <dsp:nvSpPr>
        <dsp:cNvPr id="0" name=""/>
        <dsp:cNvSpPr/>
      </dsp:nvSpPr>
      <dsp:spPr>
        <a:xfrm>
          <a:off x="378260" y="1831184"/>
          <a:ext cx="688419" cy="6877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5BE74E-A39A-417D-B1A9-62651C7C52B7}">
      <dsp:nvSpPr>
        <dsp:cNvPr id="0" name=""/>
        <dsp:cNvSpPr/>
      </dsp:nvSpPr>
      <dsp:spPr>
        <a:xfrm>
          <a:off x="1444941" y="1549833"/>
          <a:ext cx="2556264" cy="125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69" tIns="132469" rIns="132469" bIns="132469" numCol="1" spcCol="1270" anchor="ctr" anchorCtr="0">
          <a:noAutofit/>
        </a:bodyPr>
        <a:lstStyle/>
        <a:p>
          <a:pPr marL="0" lvl="0" indent="0" algn="l" defTabSz="622300">
            <a:lnSpc>
              <a:spcPct val="100000"/>
            </a:lnSpc>
            <a:spcBef>
              <a:spcPct val="0"/>
            </a:spcBef>
            <a:spcAft>
              <a:spcPct val="35000"/>
            </a:spcAft>
            <a:buNone/>
          </a:pPr>
          <a:r>
            <a:rPr lang="en-US" sz="1400" kern="1200"/>
            <a:t>Data was found to be highly imbalanced, with a ratio of 73:27.</a:t>
          </a:r>
        </a:p>
      </dsp:txBody>
      <dsp:txXfrm>
        <a:off x="1444941" y="1549833"/>
        <a:ext cx="2556264" cy="1251671"/>
      </dsp:txXfrm>
    </dsp:sp>
    <dsp:sp modelId="{6E633635-C020-4C35-A1DC-5F5B4AED4B98}">
      <dsp:nvSpPr>
        <dsp:cNvPr id="0" name=""/>
        <dsp:cNvSpPr/>
      </dsp:nvSpPr>
      <dsp:spPr>
        <a:xfrm>
          <a:off x="4001205" y="1549833"/>
          <a:ext cx="1603477" cy="125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69" tIns="132469" rIns="132469" bIns="132469" numCol="1" spcCol="1270" anchor="ctr" anchorCtr="0">
          <a:noAutofit/>
        </a:bodyPr>
        <a:lstStyle/>
        <a:p>
          <a:pPr marL="0" lvl="0" indent="0" algn="l" defTabSz="488950">
            <a:lnSpc>
              <a:spcPct val="100000"/>
            </a:lnSpc>
            <a:spcBef>
              <a:spcPct val="0"/>
            </a:spcBef>
            <a:spcAft>
              <a:spcPct val="35000"/>
            </a:spcAft>
            <a:buNone/>
          </a:pPr>
          <a:endParaRPr lang="en-US" sz="1100" kern="1200" dirty="0"/>
        </a:p>
      </dsp:txBody>
      <dsp:txXfrm>
        <a:off x="4001205" y="1549833"/>
        <a:ext cx="1603477" cy="1251671"/>
      </dsp:txXfrm>
    </dsp:sp>
    <dsp:sp modelId="{224B32D5-903B-454C-9157-7022103D79F8}">
      <dsp:nvSpPr>
        <dsp:cNvPr id="0" name=""/>
        <dsp:cNvSpPr/>
      </dsp:nvSpPr>
      <dsp:spPr>
        <a:xfrm>
          <a:off x="0" y="3096015"/>
          <a:ext cx="5680587" cy="1250449"/>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D0B7B420-CC6A-422B-81DC-DCB78A3821E2}">
      <dsp:nvSpPr>
        <dsp:cNvPr id="0" name=""/>
        <dsp:cNvSpPr/>
      </dsp:nvSpPr>
      <dsp:spPr>
        <a:xfrm>
          <a:off x="378630" y="3377367"/>
          <a:ext cx="688419" cy="6877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7A161-15BB-40B9-B11D-E1C721D80BC9}">
      <dsp:nvSpPr>
        <dsp:cNvPr id="0" name=""/>
        <dsp:cNvSpPr/>
      </dsp:nvSpPr>
      <dsp:spPr>
        <a:xfrm>
          <a:off x="1445680" y="3096015"/>
          <a:ext cx="4159741" cy="125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69" tIns="132469" rIns="132469" bIns="132469" numCol="1" spcCol="1270" anchor="ctr" anchorCtr="0">
          <a:noAutofit/>
        </a:bodyPr>
        <a:lstStyle/>
        <a:p>
          <a:pPr marL="0" lvl="0" indent="0" algn="l" defTabSz="622300">
            <a:lnSpc>
              <a:spcPct val="100000"/>
            </a:lnSpc>
            <a:spcBef>
              <a:spcPct val="0"/>
            </a:spcBef>
            <a:spcAft>
              <a:spcPct val="35000"/>
            </a:spcAft>
            <a:buNone/>
          </a:pPr>
          <a:r>
            <a:rPr lang="en-US" sz="1400" kern="1200" dirty="0"/>
            <a:t>To understand target variable in more depth, both univariate and bivariate analysis was performed to get some useful insights about factors affecting customer churning, so as  to help company to plan adequate future actions.</a:t>
          </a:r>
        </a:p>
      </dsp:txBody>
      <dsp:txXfrm>
        <a:off x="1445680" y="3096015"/>
        <a:ext cx="4159741" cy="12516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78836-C959-4B28-8636-5EC8A27E438C}">
      <dsp:nvSpPr>
        <dsp:cNvPr id="0" name=""/>
        <dsp:cNvSpPr/>
      </dsp:nvSpPr>
      <dsp:spPr>
        <a:xfrm>
          <a:off x="1283" y="1043496"/>
          <a:ext cx="1617389" cy="226434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t>Internet subscribers should be provided with online amenities like Technical Assistance, Digital Security, Cloud Backup, and Device Safety.</a:t>
          </a:r>
          <a:endParaRPr lang="en-US" sz="1100" kern="1200" dirty="0"/>
        </a:p>
      </dsp:txBody>
      <dsp:txXfrm>
        <a:off x="1283" y="1903947"/>
        <a:ext cx="1617389" cy="1358607"/>
      </dsp:txXfrm>
    </dsp:sp>
    <dsp:sp modelId="{B77C6E65-6C15-479E-9B37-530FE2EBF9F0}">
      <dsp:nvSpPr>
        <dsp:cNvPr id="0" name=""/>
        <dsp:cNvSpPr/>
      </dsp:nvSpPr>
      <dsp:spPr>
        <a:xfrm>
          <a:off x="470326" y="1269930"/>
          <a:ext cx="679303" cy="67930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50BD9913-7BC6-4B13-A442-90F33E516543}">
      <dsp:nvSpPr>
        <dsp:cNvPr id="0" name=""/>
        <dsp:cNvSpPr/>
      </dsp:nvSpPr>
      <dsp:spPr>
        <a:xfrm>
          <a:off x="1283" y="3307769"/>
          <a:ext cx="1617389" cy="72"/>
        </a:xfrm>
        <a:prstGeom prst="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w="6350" cap="flat" cmpd="sng" algn="ctr">
          <a:solidFill>
            <a:schemeClr val="accent5">
              <a:hueOff val="-614413"/>
              <a:satOff val="-1584"/>
              <a:lumOff val="-10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8DA6CC-FBD5-4CC6-B873-AD615EBE70C5}">
      <dsp:nvSpPr>
        <dsp:cNvPr id="0" name=""/>
        <dsp:cNvSpPr/>
      </dsp:nvSpPr>
      <dsp:spPr>
        <a:xfrm>
          <a:off x="1780412" y="1043496"/>
          <a:ext cx="1617389" cy="2264345"/>
        </a:xfrm>
        <a:prstGeom prst="rect">
          <a:avLst/>
        </a:prstGeom>
        <a:solidFill>
          <a:schemeClr val="accent5">
            <a:tint val="40000"/>
            <a:alpha val="90000"/>
            <a:hueOff val="-1347952"/>
            <a:satOff val="-4566"/>
            <a:lumOff val="-586"/>
            <a:alphaOff val="0"/>
          </a:schemeClr>
        </a:solidFill>
        <a:ln w="6350" cap="flat" cmpd="sng" algn="ctr">
          <a:solidFill>
            <a:schemeClr val="accent5">
              <a:tint val="40000"/>
              <a:alpha val="90000"/>
              <a:hueOff val="-1347952"/>
              <a:satOff val="-4566"/>
              <a:lumOff val="-5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t>Promoting the adoption of automated payment modes like bank transfers and credit cards could yield positive outcomes. </a:t>
          </a:r>
          <a:endParaRPr lang="en-US" sz="1100" kern="1200" dirty="0"/>
        </a:p>
      </dsp:txBody>
      <dsp:txXfrm>
        <a:off x="1780412" y="1903947"/>
        <a:ext cx="1617389" cy="1358607"/>
      </dsp:txXfrm>
    </dsp:sp>
    <dsp:sp modelId="{3B00A79E-C4BA-419E-8F46-EA68DD49FDB7}">
      <dsp:nvSpPr>
        <dsp:cNvPr id="0" name=""/>
        <dsp:cNvSpPr/>
      </dsp:nvSpPr>
      <dsp:spPr>
        <a:xfrm>
          <a:off x="2249455" y="1269930"/>
          <a:ext cx="679303" cy="679303"/>
        </a:xfrm>
        <a:prstGeom prst="ellipse">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w="6350" cap="flat" cmpd="sng" algn="ctr">
          <a:solidFill>
            <a:schemeClr val="accent5">
              <a:hueOff val="-1228826"/>
              <a:satOff val="-3167"/>
              <a:lumOff val="-21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AAA2BD4D-9524-43C4-AE30-507FA843D764}">
      <dsp:nvSpPr>
        <dsp:cNvPr id="0" name=""/>
        <dsp:cNvSpPr/>
      </dsp:nvSpPr>
      <dsp:spPr>
        <a:xfrm>
          <a:off x="1780412" y="3307769"/>
          <a:ext cx="1617389" cy="72"/>
        </a:xfrm>
        <a:prstGeom prst="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w="6350" cap="flat" cmpd="sng" algn="ctr">
          <a:solidFill>
            <a:schemeClr val="accent5">
              <a:hueOff val="-1843239"/>
              <a:satOff val="-4751"/>
              <a:lumOff val="-32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02D85C-A49A-4B5A-8A0F-9FA4D65386D0}">
      <dsp:nvSpPr>
        <dsp:cNvPr id="0" name=""/>
        <dsp:cNvSpPr/>
      </dsp:nvSpPr>
      <dsp:spPr>
        <a:xfrm>
          <a:off x="3559540" y="1043496"/>
          <a:ext cx="1617389" cy="2264345"/>
        </a:xfrm>
        <a:prstGeom prst="rect">
          <a:avLst/>
        </a:prstGeom>
        <a:solidFill>
          <a:schemeClr val="accent5">
            <a:tint val="40000"/>
            <a:alpha val="90000"/>
            <a:hueOff val="-2695905"/>
            <a:satOff val="-9133"/>
            <a:lumOff val="-1171"/>
            <a:alphaOff val="0"/>
          </a:schemeClr>
        </a:solidFill>
        <a:ln w="6350" cap="flat" cmpd="sng" algn="ctr">
          <a:solidFill>
            <a:schemeClr val="accent5">
              <a:tint val="40000"/>
              <a:alpha val="90000"/>
              <a:hueOff val="-2695905"/>
              <a:satOff val="-9133"/>
              <a:lumOff val="-117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t>Encouraging users to choose yearly agreements instead of monthly contracts.</a:t>
          </a:r>
          <a:endParaRPr lang="en-US" sz="1100" kern="1200" dirty="0"/>
        </a:p>
      </dsp:txBody>
      <dsp:txXfrm>
        <a:off x="3559540" y="1903947"/>
        <a:ext cx="1617389" cy="1358607"/>
      </dsp:txXfrm>
    </dsp:sp>
    <dsp:sp modelId="{BA71940A-FBC6-4FC4-8DEA-99771B1D89D3}">
      <dsp:nvSpPr>
        <dsp:cNvPr id="0" name=""/>
        <dsp:cNvSpPr/>
      </dsp:nvSpPr>
      <dsp:spPr>
        <a:xfrm>
          <a:off x="4028583" y="1269930"/>
          <a:ext cx="679303" cy="679303"/>
        </a:xfrm>
        <a:prstGeom prst="ellipse">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w="6350" cap="flat" cmpd="sng" algn="ctr">
          <a:solidFill>
            <a:schemeClr val="accent5">
              <a:hueOff val="-2457652"/>
              <a:satOff val="-6334"/>
              <a:lumOff val="-42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426ED0D7-AA70-4A40-A2B1-7B6C56839F61}">
      <dsp:nvSpPr>
        <dsp:cNvPr id="0" name=""/>
        <dsp:cNvSpPr/>
      </dsp:nvSpPr>
      <dsp:spPr>
        <a:xfrm>
          <a:off x="3559540" y="3307769"/>
          <a:ext cx="1617389" cy="72"/>
        </a:xfrm>
        <a:prstGeom prst="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w="6350" cap="flat" cmpd="sng" algn="ctr">
          <a:solidFill>
            <a:schemeClr val="accent5">
              <a:hueOff val="-3072065"/>
              <a:satOff val="-7918"/>
              <a:lumOff val="-5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51E9C7F-230E-49DA-9802-065D0FBCEECB}">
      <dsp:nvSpPr>
        <dsp:cNvPr id="0" name=""/>
        <dsp:cNvSpPr/>
      </dsp:nvSpPr>
      <dsp:spPr>
        <a:xfrm>
          <a:off x="5338669" y="1043496"/>
          <a:ext cx="1617389" cy="2264345"/>
        </a:xfrm>
        <a:prstGeom prst="rect">
          <a:avLst/>
        </a:prstGeom>
        <a:solidFill>
          <a:schemeClr val="accent5">
            <a:tint val="40000"/>
            <a:alpha val="90000"/>
            <a:hueOff val="-4043857"/>
            <a:satOff val="-13699"/>
            <a:lumOff val="-1757"/>
            <a:alphaOff val="0"/>
          </a:schemeClr>
        </a:solidFill>
        <a:ln w="6350" cap="flat" cmpd="sng" algn="ctr">
          <a:solidFill>
            <a:schemeClr val="accent5">
              <a:tint val="40000"/>
              <a:alpha val="90000"/>
              <a:hueOff val="-4043857"/>
              <a:satOff val="-13699"/>
              <a:lumOff val="-175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t>Enhanced discounts should be extended to elderly users.</a:t>
          </a:r>
          <a:endParaRPr lang="en-US" sz="1100" kern="1200" dirty="0"/>
        </a:p>
      </dsp:txBody>
      <dsp:txXfrm>
        <a:off x="5338669" y="1903947"/>
        <a:ext cx="1617389" cy="1358607"/>
      </dsp:txXfrm>
    </dsp:sp>
    <dsp:sp modelId="{56C99598-EFB8-42EF-9CC4-B8DB82EF1DE8}">
      <dsp:nvSpPr>
        <dsp:cNvPr id="0" name=""/>
        <dsp:cNvSpPr/>
      </dsp:nvSpPr>
      <dsp:spPr>
        <a:xfrm>
          <a:off x="5807712" y="1269930"/>
          <a:ext cx="679303" cy="679303"/>
        </a:xfrm>
        <a:prstGeom prst="ellipse">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w="6350" cap="flat" cmpd="sng" algn="ctr">
          <a:solidFill>
            <a:schemeClr val="accent5">
              <a:hueOff val="-3686478"/>
              <a:satOff val="-9501"/>
              <a:lumOff val="-641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A69B9292-4E15-4B64-9BE2-0DFC2ADC6B48}">
      <dsp:nvSpPr>
        <dsp:cNvPr id="0" name=""/>
        <dsp:cNvSpPr/>
      </dsp:nvSpPr>
      <dsp:spPr>
        <a:xfrm>
          <a:off x="5338669" y="3307769"/>
          <a:ext cx="1617389" cy="72"/>
        </a:xfrm>
        <a:prstGeom prst="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w="6350" cap="flat" cmpd="sng" algn="ctr">
          <a:solidFill>
            <a:schemeClr val="accent5">
              <a:hueOff val="-4300891"/>
              <a:satOff val="-11085"/>
              <a:lumOff val="-7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33214D2-BB92-4C61-B81F-21C6D92EF2CE}">
      <dsp:nvSpPr>
        <dsp:cNvPr id="0" name=""/>
        <dsp:cNvSpPr/>
      </dsp:nvSpPr>
      <dsp:spPr>
        <a:xfrm>
          <a:off x="7117798" y="1043496"/>
          <a:ext cx="1617389" cy="2264345"/>
        </a:xfrm>
        <a:prstGeom prst="rect">
          <a:avLst/>
        </a:prstGeom>
        <a:solidFill>
          <a:schemeClr val="accent5">
            <a:tint val="40000"/>
            <a:alpha val="90000"/>
            <a:hueOff val="-5391810"/>
            <a:satOff val="-18266"/>
            <a:lumOff val="-2342"/>
            <a:alphaOff val="0"/>
          </a:schemeClr>
        </a:solidFill>
        <a:ln w="6350" cap="flat" cmpd="sng" algn="ctr">
          <a:solidFill>
            <a:schemeClr val="accent5">
              <a:tint val="40000"/>
              <a:alpha val="90000"/>
              <a:hueOff val="-5391810"/>
              <a:satOff val="-18266"/>
              <a:lumOff val="-234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dirty="0"/>
            <a:t>I</a:t>
          </a:r>
          <a:r>
            <a:rPr lang="en-US" sz="1100" b="0" i="0" kern="1200" dirty="0"/>
            <a:t>ncreased incentives for new subscribers, is recommended.</a:t>
          </a:r>
          <a:endParaRPr lang="en-US" sz="1100" kern="1200" dirty="0"/>
        </a:p>
      </dsp:txBody>
      <dsp:txXfrm>
        <a:off x="7117798" y="1903947"/>
        <a:ext cx="1617389" cy="1358607"/>
      </dsp:txXfrm>
    </dsp:sp>
    <dsp:sp modelId="{8E8DEF5C-66A9-49EA-81E0-329B912D4AF2}">
      <dsp:nvSpPr>
        <dsp:cNvPr id="0" name=""/>
        <dsp:cNvSpPr/>
      </dsp:nvSpPr>
      <dsp:spPr>
        <a:xfrm>
          <a:off x="7586841" y="1269930"/>
          <a:ext cx="679303" cy="679303"/>
        </a:xfrm>
        <a:prstGeom prst="ellipse">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w="6350" cap="flat" cmpd="sng" algn="ctr">
          <a:solidFill>
            <a:schemeClr val="accent5">
              <a:hueOff val="-4915304"/>
              <a:satOff val="-12668"/>
              <a:lumOff val="-855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CF671F6C-0255-4B0E-BC49-5F8B602938CD}">
      <dsp:nvSpPr>
        <dsp:cNvPr id="0" name=""/>
        <dsp:cNvSpPr/>
      </dsp:nvSpPr>
      <dsp:spPr>
        <a:xfrm>
          <a:off x="7117798" y="3307769"/>
          <a:ext cx="1617389" cy="72"/>
        </a:xfrm>
        <a:prstGeom prst="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w="6350" cap="flat" cmpd="sng" algn="ctr">
          <a:solidFill>
            <a:schemeClr val="accent5">
              <a:hueOff val="-5529717"/>
              <a:satOff val="-14252"/>
              <a:lumOff val="-9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070D54-F02F-4064-B21D-82690B14C1DE}">
      <dsp:nvSpPr>
        <dsp:cNvPr id="0" name=""/>
        <dsp:cNvSpPr/>
      </dsp:nvSpPr>
      <dsp:spPr>
        <a:xfrm>
          <a:off x="8896926" y="1043496"/>
          <a:ext cx="1617389" cy="2264345"/>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b="0" i="0" kern="1200" dirty="0"/>
            <a:t>Enabling customers to freely transition between DSL and fiber optics services based on their preferences.</a:t>
          </a:r>
          <a:endParaRPr lang="en-US" sz="1100" kern="1200" dirty="0"/>
        </a:p>
      </dsp:txBody>
      <dsp:txXfrm>
        <a:off x="8896926" y="1903947"/>
        <a:ext cx="1617389" cy="1358607"/>
      </dsp:txXfrm>
    </dsp:sp>
    <dsp:sp modelId="{BBE6EC1D-4FD8-4B15-B9E3-3A2ED1D1EC5F}">
      <dsp:nvSpPr>
        <dsp:cNvPr id="0" name=""/>
        <dsp:cNvSpPr/>
      </dsp:nvSpPr>
      <dsp:spPr>
        <a:xfrm>
          <a:off x="9365969" y="1269930"/>
          <a:ext cx="679303" cy="679303"/>
        </a:xfrm>
        <a:prstGeom prst="ellipse">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w="6350" cap="flat" cmpd="sng" algn="ctr">
          <a:solidFill>
            <a:schemeClr val="accent5">
              <a:hueOff val="-6144130"/>
              <a:satOff val="-15835"/>
              <a:lumOff val="-106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DF6FADAB-43B6-4DEE-A950-915CE87CA302}">
      <dsp:nvSpPr>
        <dsp:cNvPr id="0" name=""/>
        <dsp:cNvSpPr/>
      </dsp:nvSpPr>
      <dsp:spPr>
        <a:xfrm>
          <a:off x="8896926" y="3307769"/>
          <a:ext cx="1617389" cy="72"/>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00CF-3673-9CB1-50AF-5EAF56990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1C58B4-D394-AF82-7A7F-56E83FCE13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B8E8FC-0736-E806-8F55-CAAB8D24E584}"/>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A43F27DC-6A64-5842-E469-71570F6F6A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1447D32-582A-2083-EBAE-3CFFFD76CCDE}"/>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26183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9385-4566-A77F-8F05-82CC2511C2D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88F3DA4-D9CB-2BD5-9087-93E2FC551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CA9F89-8843-FAD1-5EFC-3546C697217B}"/>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D11A62BA-EAA4-A3B2-64FF-E61CEADD45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0364A47-2C96-4ECA-105E-0AF22B48651C}"/>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179935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4232F7-83F8-9FE3-282D-1666DEF5A1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D54FA50-A328-BDA6-BA13-5D7CD1E26C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D3324D-3900-687C-7157-C6D4AFF494A8}"/>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3F7C95AB-ED4D-F518-8AD6-FAA474A87DD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E09CE8-9A44-DAD1-52AE-726988322462}"/>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65118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3CA-0AB1-DF87-02A3-3F04AF0B4D3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DE41B1F-9AF2-5CAA-D1EA-7C1EEE12F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FD26A1-9FDD-1718-0CE7-254299894999}"/>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80A66293-A8A5-E55E-1177-3DA087230B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30A33A-38B9-E82B-B38F-8620CED8435C}"/>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263376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A637-5AD4-9A93-48CA-287F63C578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DAFDDA2-71DD-345D-2080-0CDD7FF09D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240F8-05AA-9273-C6BA-226AC342B2EC}"/>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2A956538-357D-1749-FA14-D2C3E05D16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E88C55-B2ED-80D4-3EC5-9161ACBBEAA6}"/>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412778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FAB1-C03E-2BE7-106B-485F51F64CB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23E6DF-FC66-E823-9AB0-E90821D045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AE71218-64B3-B242-F0C3-FFB0390BF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3B51CED-71A7-3E75-10D8-1B35637A31EC}"/>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6" name="Footer Placeholder 5">
            <a:extLst>
              <a:ext uri="{FF2B5EF4-FFF2-40B4-BE49-F238E27FC236}">
                <a16:creationId xmlns:a16="http://schemas.microsoft.com/office/drawing/2014/main" id="{D9ADCD54-D171-53EE-4658-364081C7BEA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EFB8AD9-1D6C-C319-2D64-F0A29A967F1C}"/>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1291547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F3DB-1BA1-8D45-39CC-E0A64EA3C38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0C8DFD0-4A22-EC2F-4C5F-F4F148CC8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84810A-09D3-D641-153B-B1FBA8FDB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9E4A97A-263F-1F77-324B-93B1A52C5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3E715-98F0-8B39-ACDF-7A479858B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C57DEB2-8EF9-C3D9-8DF2-F3F7BCF5DF97}"/>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8" name="Footer Placeholder 7">
            <a:extLst>
              <a:ext uri="{FF2B5EF4-FFF2-40B4-BE49-F238E27FC236}">
                <a16:creationId xmlns:a16="http://schemas.microsoft.com/office/drawing/2014/main" id="{89EF2BBF-9A55-4585-5F23-9388587D605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69D890C-07DA-7AB0-2ABC-6CF3EECBF296}"/>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296894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99F-4BB2-05A4-AD73-9EE56EEB107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F1CFBA4-17EC-E3B6-4B36-6274C5379945}"/>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4" name="Footer Placeholder 3">
            <a:extLst>
              <a:ext uri="{FF2B5EF4-FFF2-40B4-BE49-F238E27FC236}">
                <a16:creationId xmlns:a16="http://schemas.microsoft.com/office/drawing/2014/main" id="{D9943EC3-D3C5-869C-D959-383605A5A3C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2296C46-5938-9ECE-EDAA-5D8A4E516C4A}"/>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3329421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C70538-4F57-5890-EC56-C7A4C5307438}"/>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3" name="Footer Placeholder 2">
            <a:extLst>
              <a:ext uri="{FF2B5EF4-FFF2-40B4-BE49-F238E27FC236}">
                <a16:creationId xmlns:a16="http://schemas.microsoft.com/office/drawing/2014/main" id="{04ADC1EE-329F-0C91-38B8-A755B0F2E9A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55DEEC8-F549-6078-2BE8-9ACAE31834F9}"/>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1215620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69E2-7549-B7F8-0B34-8A13D1E62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C739615-470A-5BE9-6B13-153B892E9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69504A6-406D-E359-1CE8-DF444BA96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BE0E0-A7AA-90C7-3E25-088F6B4A6A95}"/>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6" name="Footer Placeholder 5">
            <a:extLst>
              <a:ext uri="{FF2B5EF4-FFF2-40B4-BE49-F238E27FC236}">
                <a16:creationId xmlns:a16="http://schemas.microsoft.com/office/drawing/2014/main" id="{73A7BBC2-15DE-5CB0-77E8-81D466F5D7B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F0A1A27-FDA4-7B7B-96F9-30C3F4847A19}"/>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634507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F1AB-1768-7435-39EA-2EC1B98CA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B7406A6-A9C4-783A-8501-D6101E72DC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9AA8C4E-0102-508C-C13F-058FAD306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573BE7-C69C-E508-C25D-8EBE730FB2FB}"/>
              </a:ext>
            </a:extLst>
          </p:cNvPr>
          <p:cNvSpPr>
            <a:spLocks noGrp="1"/>
          </p:cNvSpPr>
          <p:nvPr>
            <p:ph type="dt" sz="half" idx="10"/>
          </p:nvPr>
        </p:nvSpPr>
        <p:spPr/>
        <p:txBody>
          <a:bodyPr/>
          <a:lstStyle/>
          <a:p>
            <a:fld id="{3C5323A8-D2A1-4D95-B5CC-1023A4C4FF1D}" type="datetimeFigureOut">
              <a:rPr lang="en-CA" smtClean="0"/>
              <a:t>2023-09-02</a:t>
            </a:fld>
            <a:endParaRPr lang="en-CA"/>
          </a:p>
        </p:txBody>
      </p:sp>
      <p:sp>
        <p:nvSpPr>
          <p:cNvPr id="6" name="Footer Placeholder 5">
            <a:extLst>
              <a:ext uri="{FF2B5EF4-FFF2-40B4-BE49-F238E27FC236}">
                <a16:creationId xmlns:a16="http://schemas.microsoft.com/office/drawing/2014/main" id="{2ECF2227-9C80-12E0-E032-E1C029FC4D6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36EAA0-706C-CE34-F2E7-7DD4E11F7E13}"/>
              </a:ext>
            </a:extLst>
          </p:cNvPr>
          <p:cNvSpPr>
            <a:spLocks noGrp="1"/>
          </p:cNvSpPr>
          <p:nvPr>
            <p:ph type="sldNum" sz="quarter" idx="12"/>
          </p:nvPr>
        </p:nvSpPr>
        <p:spPr/>
        <p:txBody>
          <a:bodyPr/>
          <a:lstStyle/>
          <a:p>
            <a:fld id="{73E18917-7D02-4C58-9A7F-EBE1D5FC1FBD}" type="slidenum">
              <a:rPr lang="en-CA" smtClean="0"/>
              <a:t>‹#›</a:t>
            </a:fld>
            <a:endParaRPr lang="en-CA"/>
          </a:p>
        </p:txBody>
      </p:sp>
    </p:spTree>
    <p:extLst>
      <p:ext uri="{BB962C8B-B14F-4D97-AF65-F5344CB8AC3E}">
        <p14:creationId xmlns:p14="http://schemas.microsoft.com/office/powerpoint/2010/main" val="72096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3D3DC3-F275-8865-BA2B-B3722C26A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C03BE6-459F-2F45-E4A9-61FC5A64A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3C364A-6CDF-F18F-19B4-6F4228D8A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323A8-D2A1-4D95-B5CC-1023A4C4FF1D}" type="datetimeFigureOut">
              <a:rPr lang="en-CA" smtClean="0"/>
              <a:t>2023-09-02</a:t>
            </a:fld>
            <a:endParaRPr lang="en-CA"/>
          </a:p>
        </p:txBody>
      </p:sp>
      <p:sp>
        <p:nvSpPr>
          <p:cNvPr id="5" name="Footer Placeholder 4">
            <a:extLst>
              <a:ext uri="{FF2B5EF4-FFF2-40B4-BE49-F238E27FC236}">
                <a16:creationId xmlns:a16="http://schemas.microsoft.com/office/drawing/2014/main" id="{F0438803-F1E9-83D7-ACE3-800840B9C2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3EB3A72-5CB9-D8EB-0EBB-3B6448DAC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18917-7D02-4C58-9A7F-EBE1D5FC1FBD}" type="slidenum">
              <a:rPr lang="en-CA" smtClean="0"/>
              <a:t>‹#›</a:t>
            </a:fld>
            <a:endParaRPr lang="en-CA"/>
          </a:p>
        </p:txBody>
      </p:sp>
    </p:spTree>
    <p:extLst>
      <p:ext uri="{BB962C8B-B14F-4D97-AF65-F5344CB8AC3E}">
        <p14:creationId xmlns:p14="http://schemas.microsoft.com/office/powerpoint/2010/main" val="33511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A8C82-7D78-C329-F58E-A42E8729301E}"/>
              </a:ext>
            </a:extLst>
          </p:cNvPr>
          <p:cNvSpPr>
            <a:spLocks noGrp="1"/>
          </p:cNvSpPr>
          <p:nvPr>
            <p:ph type="ctrTitle"/>
          </p:nvPr>
        </p:nvSpPr>
        <p:spPr>
          <a:xfrm>
            <a:off x="879620" y="1471351"/>
            <a:ext cx="7108911" cy="4016621"/>
          </a:xfrm>
        </p:spPr>
        <p:txBody>
          <a:bodyPr anchor="ctr">
            <a:normAutofit/>
          </a:bodyPr>
          <a:lstStyle/>
          <a:p>
            <a:pPr algn="l"/>
            <a:r>
              <a:rPr lang="en-CA" sz="6600" dirty="0"/>
              <a:t>Churn Analysis</a:t>
            </a:r>
          </a:p>
        </p:txBody>
      </p:sp>
      <p:sp>
        <p:nvSpPr>
          <p:cNvPr id="3" name="Subtitle 2">
            <a:extLst>
              <a:ext uri="{FF2B5EF4-FFF2-40B4-BE49-F238E27FC236}">
                <a16:creationId xmlns:a16="http://schemas.microsoft.com/office/drawing/2014/main" id="{D26E0528-BD07-DE26-391F-59CE0570AE43}"/>
              </a:ext>
            </a:extLst>
          </p:cNvPr>
          <p:cNvSpPr>
            <a:spLocks noGrp="1"/>
          </p:cNvSpPr>
          <p:nvPr>
            <p:ph type="subTitle" idx="1"/>
          </p:nvPr>
        </p:nvSpPr>
        <p:spPr>
          <a:xfrm>
            <a:off x="8803178" y="1845264"/>
            <a:ext cx="3000907" cy="3268794"/>
          </a:xfrm>
        </p:spPr>
        <p:txBody>
          <a:bodyPr anchor="ctr">
            <a:normAutofit/>
          </a:bodyPr>
          <a:lstStyle/>
          <a:p>
            <a:pPr algn="l"/>
            <a:r>
              <a:rPr lang="en-CA" sz="2200"/>
              <a:t>Sreepriya Meerel</a:t>
            </a:r>
          </a:p>
        </p:txBody>
      </p:sp>
      <p:sp>
        <p:nvSpPr>
          <p:cNvPr id="57" name="Rectangle 5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1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Rectangle 616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6" name="Right Triangle 616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57" name="Rectangle 615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163" y="1152769"/>
            <a:ext cx="7746709" cy="4358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D7002D04-55B2-6FB4-B672-66D338B596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63493" y="4081887"/>
            <a:ext cx="4170820" cy="17980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7E6C429-281F-C655-7A52-31524B2C5B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252" y="924164"/>
            <a:ext cx="4287326" cy="17980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8544319-80D4-D317-B813-8229C7AFBE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91921" y="3533820"/>
            <a:ext cx="4287326" cy="173774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79C8CF00-233D-D308-D26E-BB46F2974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699" y="1248357"/>
            <a:ext cx="4426149" cy="2091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AC2754-1956-29B3-DF87-FCF4B273F4AA}"/>
              </a:ext>
            </a:extLst>
          </p:cNvPr>
          <p:cNvSpPr txBox="1"/>
          <p:nvPr/>
        </p:nvSpPr>
        <p:spPr>
          <a:xfrm flipH="1">
            <a:off x="7207044" y="2747521"/>
            <a:ext cx="3291840" cy="247440"/>
          </a:xfrm>
          <a:prstGeom prst="rect">
            <a:avLst/>
          </a:prstGeom>
          <a:noFill/>
        </p:spPr>
        <p:txBody>
          <a:bodyPr wrap="square" rtlCol="0">
            <a:spAutoFit/>
          </a:bodyPr>
          <a:lstStyle/>
          <a:p>
            <a:pPr defTabSz="576072">
              <a:spcAft>
                <a:spcPts val="600"/>
              </a:spcAft>
            </a:pPr>
            <a:r>
              <a:rPr lang="en-US" sz="1008" kern="1200" dirty="0">
                <a:solidFill>
                  <a:srgbClr val="212121"/>
                </a:solidFill>
                <a:latin typeface="Roboto" panose="02000000000000000000" pitchFamily="2" charset="0"/>
                <a:ea typeface="+mn-ea"/>
                <a:cs typeface="+mn-cs"/>
              </a:rPr>
              <a:t>Churn rates are higher for month-to-month contract</a:t>
            </a:r>
            <a:endParaRPr lang="en-CA" sz="1600" dirty="0"/>
          </a:p>
        </p:txBody>
      </p:sp>
      <p:sp>
        <p:nvSpPr>
          <p:cNvPr id="5" name="TextBox 4">
            <a:extLst>
              <a:ext uri="{FF2B5EF4-FFF2-40B4-BE49-F238E27FC236}">
                <a16:creationId xmlns:a16="http://schemas.microsoft.com/office/drawing/2014/main" id="{32E754E4-0843-FB26-3CB8-EE4C4DCEE489}"/>
              </a:ext>
            </a:extLst>
          </p:cNvPr>
          <p:cNvSpPr txBox="1"/>
          <p:nvPr/>
        </p:nvSpPr>
        <p:spPr>
          <a:xfrm flipH="1">
            <a:off x="5904688" y="5296838"/>
            <a:ext cx="3853053" cy="246221"/>
          </a:xfrm>
          <a:prstGeom prst="rect">
            <a:avLst/>
          </a:prstGeom>
          <a:noFill/>
        </p:spPr>
        <p:txBody>
          <a:bodyPr wrap="square" rtlCol="0">
            <a:spAutoFit/>
          </a:bodyPr>
          <a:lstStyle/>
          <a:p>
            <a:pPr defTabSz="576072">
              <a:spcAft>
                <a:spcPts val="600"/>
              </a:spcAft>
            </a:pPr>
            <a:r>
              <a:rPr lang="en-US" sz="1000" kern="1200" dirty="0">
                <a:solidFill>
                  <a:srgbClr val="212121"/>
                </a:solidFill>
                <a:latin typeface="Roboto" panose="02000000000000000000" pitchFamily="2" charset="0"/>
                <a:ea typeface="+mn-ea"/>
                <a:cs typeface="+mn-cs"/>
              </a:rPr>
              <a:t>Electronic check payment method </a:t>
            </a:r>
            <a:r>
              <a:rPr lang="en-US" sz="1000" dirty="0">
                <a:solidFill>
                  <a:srgbClr val="212121"/>
                </a:solidFill>
                <a:latin typeface="Roboto" panose="02000000000000000000" pitchFamily="2" charset="0"/>
              </a:rPr>
              <a:t>shows</a:t>
            </a:r>
            <a:r>
              <a:rPr lang="en-US" sz="1000" kern="1200" dirty="0">
                <a:solidFill>
                  <a:srgbClr val="212121"/>
                </a:solidFill>
                <a:latin typeface="Roboto" panose="02000000000000000000" pitchFamily="2" charset="0"/>
                <a:ea typeface="+mn-ea"/>
                <a:cs typeface="+mn-cs"/>
              </a:rPr>
              <a:t> more churn</a:t>
            </a:r>
            <a:r>
              <a:rPr lang="en-US" sz="1000" dirty="0">
                <a:solidFill>
                  <a:srgbClr val="212121"/>
                </a:solidFill>
                <a:latin typeface="Roboto" panose="02000000000000000000" pitchFamily="2" charset="0"/>
              </a:rPr>
              <a:t>.</a:t>
            </a:r>
            <a:endParaRPr lang="en-US" sz="1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D1A3161B-9EBE-7BA1-4784-896652E080C8}"/>
              </a:ext>
            </a:extLst>
          </p:cNvPr>
          <p:cNvSpPr txBox="1"/>
          <p:nvPr/>
        </p:nvSpPr>
        <p:spPr>
          <a:xfrm>
            <a:off x="1848465" y="5879967"/>
            <a:ext cx="3025513" cy="247440"/>
          </a:xfrm>
          <a:prstGeom prst="rect">
            <a:avLst/>
          </a:prstGeom>
          <a:noFill/>
        </p:spPr>
        <p:txBody>
          <a:bodyPr wrap="square">
            <a:spAutoFit/>
          </a:bodyPr>
          <a:lstStyle/>
          <a:p>
            <a:pPr defTabSz="576072">
              <a:spcAft>
                <a:spcPts val="600"/>
              </a:spcAft>
            </a:pPr>
            <a:r>
              <a:rPr lang="en-US" sz="1008" dirty="0">
                <a:solidFill>
                  <a:srgbClr val="212121"/>
                </a:solidFill>
                <a:latin typeface="Roboto" panose="02000000000000000000" pitchFamily="2" charset="0"/>
              </a:rPr>
              <a:t>New customers</a:t>
            </a:r>
            <a:r>
              <a:rPr lang="en-US" sz="1008" kern="1200" dirty="0">
                <a:solidFill>
                  <a:srgbClr val="212121"/>
                </a:solidFill>
                <a:latin typeface="Roboto" panose="02000000000000000000" pitchFamily="2" charset="0"/>
                <a:ea typeface="+mn-ea"/>
                <a:cs typeface="+mn-cs"/>
              </a:rPr>
              <a:t> are more likely to churn</a:t>
            </a:r>
            <a:endParaRPr lang="en-US" sz="16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74EA6789-B40E-E29E-D800-98ABC6A9552A}"/>
              </a:ext>
            </a:extLst>
          </p:cNvPr>
          <p:cNvSpPr txBox="1"/>
          <p:nvPr/>
        </p:nvSpPr>
        <p:spPr>
          <a:xfrm flipH="1">
            <a:off x="2107040" y="3391079"/>
            <a:ext cx="3291841" cy="266868"/>
          </a:xfrm>
          <a:prstGeom prst="rect">
            <a:avLst/>
          </a:prstGeom>
          <a:noFill/>
        </p:spPr>
        <p:txBody>
          <a:bodyPr wrap="square" rtlCol="0">
            <a:spAutoFit/>
          </a:bodyPr>
          <a:lstStyle/>
          <a:p>
            <a:pPr defTabSz="576072">
              <a:spcAft>
                <a:spcPts val="600"/>
              </a:spcAft>
            </a:pPr>
            <a:r>
              <a:rPr lang="en-US" sz="1134" kern="1200" dirty="0">
                <a:solidFill>
                  <a:srgbClr val="212121"/>
                </a:solidFill>
                <a:latin typeface="Roboto" panose="02000000000000000000" pitchFamily="2" charset="0"/>
                <a:ea typeface="+mn-ea"/>
                <a:cs typeface="+mn-cs"/>
              </a:rPr>
              <a:t>Higher churn seen with Fiber optic service</a:t>
            </a:r>
            <a:endParaRPr lang="en-CA" dirty="0"/>
          </a:p>
        </p:txBody>
      </p:sp>
      <p:sp>
        <p:nvSpPr>
          <p:cNvPr id="2" name="TextBox 1">
            <a:extLst>
              <a:ext uri="{FF2B5EF4-FFF2-40B4-BE49-F238E27FC236}">
                <a16:creationId xmlns:a16="http://schemas.microsoft.com/office/drawing/2014/main" id="{A16AAA18-E198-99E8-9086-1BF3B7CF060F}"/>
              </a:ext>
            </a:extLst>
          </p:cNvPr>
          <p:cNvSpPr txBox="1"/>
          <p:nvPr/>
        </p:nvSpPr>
        <p:spPr>
          <a:xfrm>
            <a:off x="734689" y="648929"/>
            <a:ext cx="3623302" cy="369332"/>
          </a:xfrm>
          <a:prstGeom prst="rect">
            <a:avLst/>
          </a:prstGeom>
          <a:noFill/>
        </p:spPr>
        <p:txBody>
          <a:bodyPr wrap="square" rtlCol="0">
            <a:spAutoFit/>
          </a:bodyPr>
          <a:lstStyle/>
          <a:p>
            <a:pPr marL="0" indent="0">
              <a:buNone/>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p:txBody>
      </p:sp>
    </p:spTree>
    <p:extLst>
      <p:ext uri="{BB962C8B-B14F-4D97-AF65-F5344CB8AC3E}">
        <p14:creationId xmlns:p14="http://schemas.microsoft.com/office/powerpoint/2010/main" val="3859438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540A-8446-336E-431E-8AB9C66394A3}"/>
              </a:ext>
            </a:extLst>
          </p:cNvPr>
          <p:cNvSpPr>
            <a:spLocks noGrp="1"/>
          </p:cNvSpPr>
          <p:nvPr>
            <p:ph type="title"/>
          </p:nvPr>
        </p:nvSpPr>
        <p:spPr>
          <a:xfrm>
            <a:off x="414457" y="603115"/>
            <a:ext cx="10939343" cy="646331"/>
          </a:xfrm>
        </p:spPr>
        <p:txBody>
          <a:bodyPr>
            <a:normAutofit fontScale="90000"/>
          </a:bodyPr>
          <a:lstStyle/>
          <a:p>
            <a:br>
              <a:rPr lang="en-US" sz="3100" b="0" i="0" dirty="0">
                <a:solidFill>
                  <a:srgbClr val="212121"/>
                </a:solidFill>
                <a:effectLst/>
                <a:latin typeface="Roboto" panose="02000000000000000000" pitchFamily="2" charset="0"/>
              </a:rPr>
            </a:br>
            <a:br>
              <a:rPr lang="en-US" sz="3100" b="0" i="0" dirty="0">
                <a:solidFill>
                  <a:srgbClr val="212121"/>
                </a:solidFill>
                <a:effectLst/>
                <a:latin typeface="Roboto" panose="02000000000000000000" pitchFamily="2" charset="0"/>
              </a:rPr>
            </a:br>
            <a:br>
              <a:rPr lang="en-US" sz="3100" b="0" i="0" dirty="0">
                <a:solidFill>
                  <a:srgbClr val="212121"/>
                </a:solidFill>
                <a:effectLst/>
                <a:latin typeface="Roboto" panose="02000000000000000000" pitchFamily="2" charset="0"/>
              </a:rPr>
            </a:br>
            <a:br>
              <a:rPr lang="en-US" sz="2700" b="0" i="0" dirty="0">
                <a:solidFill>
                  <a:srgbClr val="212121"/>
                </a:solidFill>
                <a:effectLst/>
                <a:latin typeface="Roboto" panose="02000000000000000000" pitchFamily="2" charset="0"/>
              </a:rPr>
            </a:b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b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br>
            <a:br>
              <a:rPr lang="en-US" sz="2700" b="0" i="0" dirty="0">
                <a:solidFill>
                  <a:srgbClr val="212121"/>
                </a:solidFill>
                <a:effectLst/>
                <a:latin typeface="Roboto" panose="02000000000000000000" pitchFamily="2" charset="0"/>
              </a:rPr>
            </a:br>
            <a:br>
              <a:rPr lang="en-US" sz="2200" b="0" dirty="0">
                <a:solidFill>
                  <a:srgbClr val="000000"/>
                </a:solidFill>
                <a:effectLst/>
                <a:highlight>
                  <a:srgbClr val="000000"/>
                </a:highlight>
                <a:latin typeface="Roboto" panose="02000000000000000000" pitchFamily="2" charset="0"/>
                <a:ea typeface="Roboto" panose="02000000000000000000" pitchFamily="2" charset="0"/>
                <a:cs typeface="Roboto" panose="02000000000000000000" pitchFamily="2" charset="0"/>
              </a:rPr>
            </a:br>
            <a:br>
              <a:rPr lang="en-US" sz="2200" b="0" i="0" dirty="0">
                <a:solidFill>
                  <a:srgbClr val="212121"/>
                </a:solidFill>
                <a:effectLst/>
                <a:latin typeface="Roboto" panose="02000000000000000000" pitchFamily="2" charset="0"/>
              </a:rPr>
            </a:br>
            <a:endParaRPr lang="en-CA" sz="2200" dirty="0"/>
          </a:p>
        </p:txBody>
      </p:sp>
      <p:pic>
        <p:nvPicPr>
          <p:cNvPr id="1026" name="Picture 2">
            <a:extLst>
              <a:ext uri="{FF2B5EF4-FFF2-40B4-BE49-F238E27FC236}">
                <a16:creationId xmlns:a16="http://schemas.microsoft.com/office/drawing/2014/main" id="{7C50D647-3FB0-087F-3CC4-D95CBE00E4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457" y="1570834"/>
            <a:ext cx="5468123" cy="4160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201249-3745-9DC9-D035-01A809FB9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323" y="1544088"/>
            <a:ext cx="5457052" cy="4267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F7E22E-05D6-FDDB-00E7-B0E2CB130659}"/>
              </a:ext>
            </a:extLst>
          </p:cNvPr>
          <p:cNvSpPr txBox="1"/>
          <p:nvPr/>
        </p:nvSpPr>
        <p:spPr>
          <a:xfrm>
            <a:off x="1089498" y="5802821"/>
            <a:ext cx="4880631" cy="646331"/>
          </a:xfrm>
          <a:prstGeom prst="rect">
            <a:avLst/>
          </a:prstGeom>
          <a:noFill/>
        </p:spPr>
        <p:txBody>
          <a:bodyPr wrap="square" rtlCol="0">
            <a:spAutoFit/>
          </a:bodyPr>
          <a:lstStyle/>
          <a:p>
            <a:r>
              <a:rPr lang="en-US" sz="1800" b="0" i="0" dirty="0">
                <a:solidFill>
                  <a:srgbClr val="212121"/>
                </a:solidFill>
                <a:effectLst/>
                <a:latin typeface="Roboto" panose="02000000000000000000" pitchFamily="2" charset="0"/>
              </a:rPr>
              <a:t>Churn is high when Monthly Charges ar</a:t>
            </a:r>
            <a:r>
              <a:rPr lang="en-US" sz="1800" dirty="0">
                <a:solidFill>
                  <a:srgbClr val="212121"/>
                </a:solidFill>
                <a:latin typeface="Roboto" panose="02000000000000000000" pitchFamily="2" charset="0"/>
              </a:rPr>
              <a:t>e </a:t>
            </a:r>
            <a:r>
              <a:rPr lang="en-US" sz="1800" b="0" i="0" dirty="0">
                <a:solidFill>
                  <a:srgbClr val="212121"/>
                </a:solidFill>
                <a:effectLst/>
                <a:latin typeface="Roboto" panose="02000000000000000000" pitchFamily="2" charset="0"/>
              </a:rPr>
              <a:t>high.</a:t>
            </a:r>
            <a:br>
              <a:rPr lang="en-US" b="0" i="0" dirty="0">
                <a:solidFill>
                  <a:srgbClr val="212121"/>
                </a:solidFill>
                <a:effectLst/>
                <a:latin typeface="Roboto" panose="02000000000000000000" pitchFamily="2" charset="0"/>
              </a:rPr>
            </a:br>
            <a:endParaRPr lang="en-CA" dirty="0"/>
          </a:p>
        </p:txBody>
      </p:sp>
      <p:sp>
        <p:nvSpPr>
          <p:cNvPr id="8" name="TextBox 7">
            <a:extLst>
              <a:ext uri="{FF2B5EF4-FFF2-40B4-BE49-F238E27FC236}">
                <a16:creationId xmlns:a16="http://schemas.microsoft.com/office/drawing/2014/main" id="{5610BA3B-6BE1-1CC2-AAD6-D2963659C1B7}"/>
              </a:ext>
            </a:extLst>
          </p:cNvPr>
          <p:cNvSpPr txBox="1"/>
          <p:nvPr/>
        </p:nvSpPr>
        <p:spPr>
          <a:xfrm>
            <a:off x="7120647" y="5802821"/>
            <a:ext cx="4233153" cy="369332"/>
          </a:xfrm>
          <a:prstGeom prst="rect">
            <a:avLst/>
          </a:prstGeom>
          <a:noFill/>
        </p:spPr>
        <p:txBody>
          <a:bodyPr wrap="square" rtlCol="0">
            <a:spAutoFit/>
          </a:bodyPr>
          <a:lstStyle/>
          <a:p>
            <a:r>
              <a:rPr lang="en-US" sz="1800" dirty="0">
                <a:effectLst/>
                <a:latin typeface="Roboto" panose="02000000000000000000" pitchFamily="2" charset="0"/>
                <a:ea typeface="Roboto" panose="02000000000000000000" pitchFamily="2" charset="0"/>
                <a:cs typeface="Roboto" panose="02000000000000000000" pitchFamily="2" charset="0"/>
              </a:rPr>
              <a:t>Higher Churn at lower Total Charges</a:t>
            </a:r>
            <a:endParaRPr lang="en-CA" dirty="0"/>
          </a:p>
        </p:txBody>
      </p:sp>
    </p:spTree>
    <p:extLst>
      <p:ext uri="{BB962C8B-B14F-4D97-AF65-F5344CB8AC3E}">
        <p14:creationId xmlns:p14="http://schemas.microsoft.com/office/powerpoint/2010/main" val="258065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31846-B1B1-D2F0-8534-8634783C2001}"/>
              </a:ext>
            </a:extLst>
          </p:cNvPr>
          <p:cNvSpPr>
            <a:spLocks noGrp="1"/>
          </p:cNvSpPr>
          <p:nvPr>
            <p:ph type="title"/>
          </p:nvPr>
        </p:nvSpPr>
        <p:spPr>
          <a:xfrm>
            <a:off x="808638" y="386930"/>
            <a:ext cx="9236700" cy="1188950"/>
          </a:xfrm>
        </p:spPr>
        <p:txBody>
          <a:bodyPr anchor="b">
            <a:normAutofit/>
          </a:bodyPr>
          <a:lstStyle/>
          <a:p>
            <a:r>
              <a:rPr lang="en-CA" sz="3600" b="1" dirty="0">
                <a:latin typeface="Calibri" panose="020F0502020204030204" pitchFamily="34" charset="0"/>
                <a:ea typeface="Calibri" panose="020F0502020204030204" pitchFamily="34" charset="0"/>
                <a:cs typeface="Calibri" panose="020F0502020204030204" pitchFamily="34" charset="0"/>
              </a:rPr>
              <a:t>Uni</a:t>
            </a:r>
            <a:r>
              <a:rPr lang="en-CA" sz="3600" b="1" i="0" dirty="0">
                <a:effectLst/>
                <a:latin typeface="Calibri" panose="020F0502020204030204" pitchFamily="34" charset="0"/>
                <a:ea typeface="Calibri" panose="020F0502020204030204" pitchFamily="34" charset="0"/>
                <a:cs typeface="Calibri" panose="020F0502020204030204" pitchFamily="34" charset="0"/>
              </a:rPr>
              <a:t>variate Analysis </a:t>
            </a:r>
            <a:r>
              <a:rPr lang="en-CA" sz="3600" b="1" dirty="0">
                <a:latin typeface="Calibri" panose="020F0502020204030204" pitchFamily="34" charset="0"/>
                <a:ea typeface="Calibri" panose="020F0502020204030204" pitchFamily="34" charset="0"/>
                <a:cs typeface="Calibri" panose="020F0502020204030204" pitchFamily="34" charset="0"/>
              </a:rPr>
              <a:t>Findings</a:t>
            </a:r>
            <a:r>
              <a:rPr lang="en-CA" sz="3600" b="1" i="0" dirty="0">
                <a:effectLst/>
                <a:latin typeface="Calibri" panose="020F0502020204030204" pitchFamily="34" charset="0"/>
                <a:ea typeface="Calibri" panose="020F0502020204030204" pitchFamily="34" charset="0"/>
                <a:cs typeface="Calibri" panose="020F0502020204030204" pitchFamily="34" charset="0"/>
              </a:rPr>
              <a:t>:</a:t>
            </a:r>
            <a:endParaRPr lang="en-CA" sz="360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424F6-505D-3F12-D17E-AC35E3E16396}"/>
              </a:ext>
            </a:extLst>
          </p:cNvPr>
          <p:cNvSpPr>
            <a:spLocks noGrp="1"/>
          </p:cNvSpPr>
          <p:nvPr>
            <p:ph idx="1"/>
          </p:nvPr>
        </p:nvSpPr>
        <p:spPr>
          <a:xfrm>
            <a:off x="793660" y="2340077"/>
            <a:ext cx="10143668" cy="3694963"/>
          </a:xfrm>
        </p:spPr>
        <p:txBody>
          <a:bodyPr anchor="ctr">
            <a:normAutofit/>
          </a:bodyPr>
          <a:lstStyle/>
          <a:p>
            <a:pPr>
              <a:buFont typeface="Arial" panose="020B0604020202020204" pitchFamily="34" charset="0"/>
              <a:buChar char="•"/>
            </a:pPr>
            <a:r>
              <a:rPr lang="en-US" sz="1100" b="0" i="0" dirty="0">
                <a:effectLst/>
                <a:latin typeface="Roboto" panose="02000000000000000000" pitchFamily="2" charset="0"/>
              </a:rPr>
              <a:t>Senior citizens are more likely to churn (churn rate - 41.68%).</a:t>
            </a:r>
          </a:p>
          <a:p>
            <a:pPr>
              <a:buFont typeface="Arial" panose="020B0604020202020204" pitchFamily="34" charset="0"/>
              <a:buChar char="•"/>
            </a:pPr>
            <a:r>
              <a:rPr lang="en-US" sz="1100" b="0" i="0" dirty="0">
                <a:effectLst/>
                <a:latin typeface="Roboto" panose="02000000000000000000" pitchFamily="2" charset="0"/>
              </a:rPr>
              <a:t>The univariate analysis with respect to Gender and Multiple </a:t>
            </a:r>
            <a:r>
              <a:rPr lang="en-US" sz="1100" dirty="0">
                <a:latin typeface="Roboto" panose="02000000000000000000" pitchFamily="2" charset="0"/>
              </a:rPr>
              <a:t>have no impact </a:t>
            </a:r>
            <a:r>
              <a:rPr lang="en-US" sz="1100" b="0" i="0" dirty="0">
                <a:effectLst/>
                <a:latin typeface="Roboto" panose="02000000000000000000" pitchFamily="2" charset="0"/>
              </a:rPr>
              <a:t>on churn .</a:t>
            </a:r>
          </a:p>
          <a:p>
            <a:pPr>
              <a:buFont typeface="Arial" panose="020B0604020202020204" pitchFamily="34" charset="0"/>
              <a:buChar char="•"/>
            </a:pPr>
            <a:r>
              <a:rPr lang="en-US" sz="1100" b="0" i="0" dirty="0">
                <a:effectLst/>
                <a:latin typeface="Roboto" panose="02000000000000000000" pitchFamily="2" charset="0"/>
              </a:rPr>
              <a:t>Customers without partner are more likely to churn(~ 33%)as compared to customers with partners(19.7%).</a:t>
            </a:r>
          </a:p>
          <a:p>
            <a:pPr>
              <a:buFont typeface="Arial" panose="020B0604020202020204" pitchFamily="34" charset="0"/>
              <a:buChar char="•"/>
            </a:pPr>
            <a:r>
              <a:rPr lang="en-US" sz="1100" b="0" i="0" dirty="0">
                <a:effectLst/>
                <a:latin typeface="Roboto" panose="02000000000000000000" pitchFamily="2" charset="0"/>
              </a:rPr>
              <a:t>Churn is more likely to occur with customers without any dependents(31.3%) than those who have dependents(15.5%).</a:t>
            </a:r>
          </a:p>
          <a:p>
            <a:pPr>
              <a:buFont typeface="Arial" panose="020B0604020202020204" pitchFamily="34" charset="0"/>
              <a:buChar char="•"/>
            </a:pPr>
            <a:r>
              <a:rPr lang="en-US" sz="1100" b="0" i="0" dirty="0">
                <a:effectLst/>
                <a:latin typeface="Roboto" panose="02000000000000000000" pitchFamily="2" charset="0"/>
              </a:rPr>
              <a:t>The Phone Service seems to have insignificant effect on churning in univariate analysis as both users with and without phone service have almost similar churn rate ~25-26%.</a:t>
            </a:r>
          </a:p>
          <a:p>
            <a:pPr>
              <a:buFont typeface="Arial" panose="020B0604020202020204" pitchFamily="34" charset="0"/>
              <a:buChar char="•"/>
            </a:pPr>
            <a:r>
              <a:rPr lang="en-US" sz="1100" b="0" i="0" dirty="0">
                <a:effectLst/>
                <a:latin typeface="Roboto" panose="02000000000000000000" pitchFamily="2" charset="0"/>
              </a:rPr>
              <a:t>Customers without internet service are less likely to churn(7.4%) and among internet service users, those using fiber optic are more likely to churn ~42%.</a:t>
            </a:r>
          </a:p>
          <a:p>
            <a:pPr>
              <a:buFont typeface="Arial" panose="020B0604020202020204" pitchFamily="34" charset="0"/>
              <a:buChar char="•"/>
            </a:pPr>
            <a:r>
              <a:rPr lang="en-US" sz="1100" b="0" i="0" dirty="0">
                <a:effectLst/>
                <a:latin typeface="Roboto" panose="02000000000000000000" pitchFamily="2" charset="0"/>
              </a:rPr>
              <a:t>Consumers are more likely to churn in the absence of Online security(41.7%), unavailability of Online Backup  (~40%) and Tech support(41.6%), and in the absence of Device protection (39%).</a:t>
            </a:r>
          </a:p>
          <a:p>
            <a:pPr>
              <a:buFont typeface="Arial" panose="020B0604020202020204" pitchFamily="34" charset="0"/>
              <a:buChar char="•"/>
            </a:pPr>
            <a:r>
              <a:rPr lang="en-US" sz="1100" b="0" i="0" dirty="0">
                <a:effectLst/>
                <a:latin typeface="Roboto" panose="02000000000000000000" pitchFamily="2" charset="0"/>
              </a:rPr>
              <a:t>Month-to-month contract are more likely to churn~42.7%.</a:t>
            </a:r>
          </a:p>
          <a:p>
            <a:r>
              <a:rPr lang="en-US" sz="1100" b="0" i="0" dirty="0">
                <a:effectLst/>
                <a:latin typeface="Roboto" panose="02000000000000000000" pitchFamily="2" charset="0"/>
              </a:rPr>
              <a:t>Paperless billing (33.6%) and high monthly charges are more likely to churn.</a:t>
            </a:r>
          </a:p>
          <a:p>
            <a:pPr>
              <a:buFont typeface="Arial" panose="020B0604020202020204" pitchFamily="34" charset="0"/>
              <a:buChar char="•"/>
            </a:pPr>
            <a:r>
              <a:rPr lang="en-US" sz="1100" b="0" i="0" dirty="0">
                <a:effectLst/>
                <a:latin typeface="Roboto" panose="02000000000000000000" pitchFamily="2" charset="0"/>
              </a:rPr>
              <a:t>Consumers opting for Electronic check payment method show increased tendency  to churn (45.28%).</a:t>
            </a:r>
          </a:p>
          <a:p>
            <a:pPr>
              <a:buFont typeface="Arial" panose="020B0604020202020204" pitchFamily="34" charset="0"/>
              <a:buChar char="•"/>
            </a:pPr>
            <a:r>
              <a:rPr lang="en-US" sz="1100" b="0" i="0" dirty="0">
                <a:effectLst/>
                <a:latin typeface="Roboto" panose="02000000000000000000" pitchFamily="2" charset="0"/>
              </a:rPr>
              <a:t>Tenure group falling within 1-12 months show higher to churn rate(47.68%).</a:t>
            </a:r>
          </a:p>
          <a:p>
            <a:pPr>
              <a:buFont typeface="Arial" panose="020B0604020202020204" pitchFamily="34" charset="0"/>
              <a:buChar char="•"/>
            </a:pPr>
            <a:r>
              <a:rPr lang="en-US" sz="1100" dirty="0">
                <a:effectLst/>
                <a:latin typeface="Roboto" panose="02000000000000000000" pitchFamily="2" charset="0"/>
                <a:ea typeface="Roboto" panose="02000000000000000000" pitchFamily="2" charset="0"/>
                <a:cs typeface="Roboto" panose="02000000000000000000" pitchFamily="2" charset="0"/>
              </a:rPr>
              <a:t>Higher Churn is evident at lower Total Charges which  </a:t>
            </a:r>
            <a:r>
              <a:rPr lang="en-US" sz="1100" dirty="0">
                <a:latin typeface="Roboto" panose="02000000000000000000" pitchFamily="2" charset="0"/>
                <a:ea typeface="Roboto" panose="02000000000000000000" pitchFamily="2" charset="0"/>
                <a:cs typeface="Roboto" panose="02000000000000000000" pitchFamily="2" charset="0"/>
              </a:rPr>
              <a:t>indicates o</a:t>
            </a:r>
            <a:r>
              <a:rPr lang="en-US" sz="1100" dirty="0">
                <a:effectLst/>
                <a:latin typeface="Roboto" panose="02000000000000000000" pitchFamily="2" charset="0"/>
                <a:ea typeface="Roboto" panose="02000000000000000000" pitchFamily="2" charset="0"/>
                <a:cs typeface="Roboto" panose="02000000000000000000" pitchFamily="2" charset="0"/>
              </a:rPr>
              <a:t>lder customers are less likely to churn.</a:t>
            </a:r>
            <a:endParaRPr lang="en-US" sz="1100" b="0" i="0" dirty="0">
              <a:effectLst/>
              <a:latin typeface="Roboto" panose="02000000000000000000" pitchFamily="2" charset="0"/>
            </a:endParaRPr>
          </a:p>
          <a:p>
            <a:endParaRPr lang="en-CA" sz="1100" dirty="0"/>
          </a:p>
        </p:txBody>
      </p:sp>
    </p:spTree>
    <p:extLst>
      <p:ext uri="{BB962C8B-B14F-4D97-AF65-F5344CB8AC3E}">
        <p14:creationId xmlns:p14="http://schemas.microsoft.com/office/powerpoint/2010/main" val="137187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 name="Picture 4" descr="Financial graphs on a dark display">
            <a:extLst>
              <a:ext uri="{FF2B5EF4-FFF2-40B4-BE49-F238E27FC236}">
                <a16:creationId xmlns:a16="http://schemas.microsoft.com/office/drawing/2014/main" id="{20298A98-DA77-A289-3AF2-B436B780AEE3}"/>
              </a:ext>
            </a:extLst>
          </p:cNvPr>
          <p:cNvPicPr>
            <a:picLocks noChangeAspect="1"/>
          </p:cNvPicPr>
          <p:nvPr/>
        </p:nvPicPr>
        <p:blipFill rotWithShape="1">
          <a:blip r:embed="rId2">
            <a:alphaModFix amt="60000"/>
          </a:blip>
          <a:srcRect t="5000" b="5000"/>
          <a:stretch/>
        </p:blipFill>
        <p:spPr>
          <a:xfrm>
            <a:off x="-1" y="10"/>
            <a:ext cx="12192001" cy="6857990"/>
          </a:xfrm>
          <a:prstGeom prst="rect">
            <a:avLst/>
          </a:prstGeom>
        </p:spPr>
      </p:pic>
      <p:sp>
        <p:nvSpPr>
          <p:cNvPr id="2" name="Title 1">
            <a:extLst>
              <a:ext uri="{FF2B5EF4-FFF2-40B4-BE49-F238E27FC236}">
                <a16:creationId xmlns:a16="http://schemas.microsoft.com/office/drawing/2014/main" id="{A032CC9D-E2E3-57F3-E291-D64AF06726EF}"/>
              </a:ext>
            </a:extLst>
          </p:cNvPr>
          <p:cNvSpPr>
            <a:spLocks noGrp="1"/>
          </p:cNvSpPr>
          <p:nvPr>
            <p:ph type="title"/>
          </p:nvPr>
        </p:nvSpPr>
        <p:spPr>
          <a:xfrm>
            <a:off x="1198181" y="728906"/>
            <a:ext cx="9792471" cy="2057037"/>
          </a:xfrm>
        </p:spPr>
        <p:txBody>
          <a:bodyPr>
            <a:normAutofit/>
          </a:bodyPr>
          <a:lstStyle/>
          <a:p>
            <a:r>
              <a:rPr lang="en-CA" b="1" i="0">
                <a:solidFill>
                  <a:srgbClr val="FFFFFF"/>
                </a:solidFill>
                <a:effectLst/>
                <a:latin typeface="Roboto" panose="02000000000000000000" pitchFamily="2" charset="0"/>
              </a:rPr>
              <a:t>Bivariate Analysis :</a:t>
            </a:r>
            <a:endParaRPr lang="en-CA">
              <a:solidFill>
                <a:srgbClr val="FFFFFF"/>
              </a:solidFill>
            </a:endParaRPr>
          </a:p>
        </p:txBody>
      </p:sp>
      <p:sp>
        <p:nvSpPr>
          <p:cNvPr id="3" name="Content Placeholder 2">
            <a:extLst>
              <a:ext uri="{FF2B5EF4-FFF2-40B4-BE49-F238E27FC236}">
                <a16:creationId xmlns:a16="http://schemas.microsoft.com/office/drawing/2014/main" id="{2F06177A-D26E-69AE-4C1A-50EE7D619107}"/>
              </a:ext>
            </a:extLst>
          </p:cNvPr>
          <p:cNvSpPr>
            <a:spLocks noGrp="1"/>
          </p:cNvSpPr>
          <p:nvPr>
            <p:ph idx="1"/>
          </p:nvPr>
        </p:nvSpPr>
        <p:spPr>
          <a:xfrm>
            <a:off x="1198181" y="2957665"/>
            <a:ext cx="9792471" cy="3171423"/>
          </a:xfrm>
        </p:spPr>
        <p:txBody>
          <a:bodyPr>
            <a:normAutofit/>
          </a:bodyPr>
          <a:lstStyle/>
          <a:p>
            <a:r>
              <a:rPr lang="en-US" sz="2000" b="0" i="0">
                <a:solidFill>
                  <a:srgbClr val="FFFFFF"/>
                </a:solidFill>
                <a:effectLst/>
                <a:latin typeface="arial" panose="020B0604020202020204" pitchFamily="34" charset="0"/>
              </a:rPr>
              <a:t> Analysis was done by comparing two variables to understand their relationship better.</a:t>
            </a:r>
          </a:p>
          <a:p>
            <a:r>
              <a:rPr lang="en-US" sz="2000">
                <a:solidFill>
                  <a:srgbClr val="FFFFFF"/>
                </a:solidFill>
                <a:latin typeface="arial" panose="020B0604020202020204" pitchFamily="34" charset="0"/>
              </a:rPr>
              <a:t>Distribution graphs were plotted for all dependent factors to examine relationship between dependent and independent factors.</a:t>
            </a:r>
            <a:endParaRPr lang="en-CA" sz="2000">
              <a:solidFill>
                <a:srgbClr val="FFFFFF"/>
              </a:solidFill>
            </a:endParaRPr>
          </a:p>
        </p:txBody>
      </p:sp>
    </p:spTree>
    <p:extLst>
      <p:ext uri="{BB962C8B-B14F-4D97-AF65-F5344CB8AC3E}">
        <p14:creationId xmlns:p14="http://schemas.microsoft.com/office/powerpoint/2010/main" val="100157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8" name="Rectangle 2087">
            <a:extLst>
              <a:ext uri="{FF2B5EF4-FFF2-40B4-BE49-F238E27FC236}">
                <a16:creationId xmlns:a16="http://schemas.microsoft.com/office/drawing/2014/main" id="{33E5684F-9524-414B-ADBE-BAE7E0D73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Content Placeholder 2068">
            <a:extLst>
              <a:ext uri="{FF2B5EF4-FFF2-40B4-BE49-F238E27FC236}">
                <a16:creationId xmlns:a16="http://schemas.microsoft.com/office/drawing/2014/main" id="{D14560C2-D3A2-C4DB-3761-DA6BCDDBDA82}"/>
              </a:ext>
            </a:extLst>
          </p:cNvPr>
          <p:cNvSpPr>
            <a:spLocks noGrp="1"/>
          </p:cNvSpPr>
          <p:nvPr>
            <p:ph idx="1"/>
          </p:nvPr>
        </p:nvSpPr>
        <p:spPr>
          <a:xfrm>
            <a:off x="437744" y="223737"/>
            <a:ext cx="8122595" cy="3224933"/>
          </a:xfrm>
        </p:spPr>
        <p:txBody>
          <a:bodyPr>
            <a:normAutofit/>
          </a:bodyPr>
          <a:lstStyle/>
          <a:p>
            <a:pPr marL="0" indent="0">
              <a:buNone/>
            </a:pPr>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a:p>
            <a:pPr marL="0" indent="0">
              <a:buNone/>
            </a:pPr>
            <a:r>
              <a:rPr lang="en-US" sz="1800" b="0" i="0" dirty="0">
                <a:effectLst/>
                <a:latin typeface="Roboto" panose="02000000000000000000" pitchFamily="2" charset="0"/>
              </a:rPr>
              <a:t>Gender does not have any significant impact on tendency to churn.</a:t>
            </a:r>
            <a:endParaRPr lang="en-US" sz="1800" dirty="0"/>
          </a:p>
        </p:txBody>
      </p:sp>
      <p:pic>
        <p:nvPicPr>
          <p:cNvPr id="2058" name="Picture 10" descr="A graph of a distribution of gender&#10;&#10;Description automatically generated with medium confidence">
            <a:extLst>
              <a:ext uri="{FF2B5EF4-FFF2-40B4-BE49-F238E27FC236}">
                <a16:creationId xmlns:a16="http://schemas.microsoft.com/office/drawing/2014/main" id="{D4642B37-AEAB-3A19-78D7-72353A356F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167" y="4153711"/>
            <a:ext cx="2536224" cy="2089861"/>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A graph of a distribution of gender&#10;&#10;Description automatically generated">
            <a:extLst>
              <a:ext uri="{FF2B5EF4-FFF2-40B4-BE49-F238E27FC236}">
                <a16:creationId xmlns:a16="http://schemas.microsoft.com/office/drawing/2014/main" id="{439E4584-9409-332D-72BF-83A694DEBB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8501" y="1287676"/>
            <a:ext cx="2866919" cy="1961361"/>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A graph of a number of people&#10;&#10;Description automatically generated with medium confidence">
            <a:extLst>
              <a:ext uri="{FF2B5EF4-FFF2-40B4-BE49-F238E27FC236}">
                <a16:creationId xmlns:a16="http://schemas.microsoft.com/office/drawing/2014/main" id="{F116FA87-8CA8-C298-3EC7-9B4B8853F7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38658" y="4153712"/>
            <a:ext cx="2536224" cy="2089860"/>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A graph of a distribution of gender&#10;&#10;Description automatically generated">
            <a:extLst>
              <a:ext uri="{FF2B5EF4-FFF2-40B4-BE49-F238E27FC236}">
                <a16:creationId xmlns:a16="http://schemas.microsoft.com/office/drawing/2014/main" id="{A560308B-9DB8-62F9-8688-88162514672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71693" y="3863176"/>
            <a:ext cx="2332450" cy="2500010"/>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descr="A graph of a number of different colored squares&#10;&#10;Description automatically generated">
            <a:extLst>
              <a:ext uri="{FF2B5EF4-FFF2-40B4-BE49-F238E27FC236}">
                <a16:creationId xmlns:a16="http://schemas.microsoft.com/office/drawing/2014/main" id="{B306E95E-970B-7151-5584-51AD8526029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45852" y="3950725"/>
            <a:ext cx="2120766" cy="2324911"/>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A graph of a number of people&#10;&#10;Description automatically generated">
            <a:extLst>
              <a:ext uri="{FF2B5EF4-FFF2-40B4-BE49-F238E27FC236}">
                <a16:creationId xmlns:a16="http://schemas.microsoft.com/office/drawing/2014/main" id="{F483CDE4-7B17-E92E-BC74-01B231D7295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336799" y="1347497"/>
            <a:ext cx="2866918" cy="1841717"/>
          </a:xfrm>
          <a:prstGeom prst="rect">
            <a:avLst/>
          </a:prstGeom>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131A441-0DE7-F0A3-FCEF-4BBDB94024C4}"/>
              </a:ext>
            </a:extLst>
          </p:cNvPr>
          <p:cNvCxnSpPr>
            <a:cxnSpLocks/>
          </p:cNvCxnSpPr>
          <p:nvPr/>
        </p:nvCxnSpPr>
        <p:spPr>
          <a:xfrm>
            <a:off x="753525" y="3497308"/>
            <a:ext cx="11143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23D0C3E-51DF-5F8A-391C-3907BAF47443}"/>
              </a:ext>
            </a:extLst>
          </p:cNvPr>
          <p:cNvCxnSpPr>
            <a:cxnSpLocks/>
          </p:cNvCxnSpPr>
          <p:nvPr/>
        </p:nvCxnSpPr>
        <p:spPr>
          <a:xfrm>
            <a:off x="6429983" y="3715966"/>
            <a:ext cx="0" cy="30642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5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59" name="Rectangle 7258">
            <a:extLst>
              <a:ext uri="{FF2B5EF4-FFF2-40B4-BE49-F238E27FC236}">
                <a16:creationId xmlns:a16="http://schemas.microsoft.com/office/drawing/2014/main" id="{1DA96056-3119-411F-A87C-782FD673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61" name="Group 7260">
            <a:extLst>
              <a:ext uri="{FF2B5EF4-FFF2-40B4-BE49-F238E27FC236}">
                <a16:creationId xmlns:a16="http://schemas.microsoft.com/office/drawing/2014/main" id="{22983B4D-AA9E-4FCA-A321-B87362793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2446384" cy="5777808"/>
          </a:xfrm>
        </p:grpSpPr>
        <p:cxnSp>
          <p:nvCxnSpPr>
            <p:cNvPr id="7262" name="Straight Connector 726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2432161"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263" name="Rectangle 726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2446384"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65" name="Rectangle 726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5" y="679731"/>
            <a:ext cx="6875958"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A graph of a customer service&#10;&#10;Description automatically generated">
            <a:extLst>
              <a:ext uri="{FF2B5EF4-FFF2-40B4-BE49-F238E27FC236}">
                <a16:creationId xmlns:a16="http://schemas.microsoft.com/office/drawing/2014/main" id="{5B35C24C-2E4E-9BF4-D104-5204B1E665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9858" y="961792"/>
            <a:ext cx="3117933" cy="24008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A graph of a customer service&#10;&#10;Description automatically generated">
            <a:extLst>
              <a:ext uri="{FF2B5EF4-FFF2-40B4-BE49-F238E27FC236}">
                <a16:creationId xmlns:a16="http://schemas.microsoft.com/office/drawing/2014/main" id="{DBCB664C-6B51-6B9A-5E4A-D7BF9016CAC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1498" y="996805"/>
            <a:ext cx="3118104" cy="233078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 graph of a number of bars&#10;&#10;Description automatically generated">
            <a:extLst>
              <a:ext uri="{FF2B5EF4-FFF2-40B4-BE49-F238E27FC236}">
                <a16:creationId xmlns:a16="http://schemas.microsoft.com/office/drawing/2014/main" id="{AA7B87FD-382E-391A-6883-7AA3972E75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9858" y="3658565"/>
            <a:ext cx="3117933" cy="24008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 graph of a number of different colored bars&#10;&#10;Description automatically generated">
            <a:extLst>
              <a:ext uri="{FF2B5EF4-FFF2-40B4-BE49-F238E27FC236}">
                <a16:creationId xmlns:a16="http://schemas.microsoft.com/office/drawing/2014/main" id="{F2CD54A8-8D28-F29A-20E8-B8DC39CCB01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01498" y="3697786"/>
            <a:ext cx="3118104" cy="23307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32927B-7239-1687-671E-6729996465EF}"/>
              </a:ext>
            </a:extLst>
          </p:cNvPr>
          <p:cNvSpPr txBox="1"/>
          <p:nvPr/>
        </p:nvSpPr>
        <p:spPr>
          <a:xfrm>
            <a:off x="7996136" y="1177047"/>
            <a:ext cx="3507239" cy="3139321"/>
          </a:xfrm>
          <a:prstGeom prst="rect">
            <a:avLst/>
          </a:prstGeom>
          <a:noFill/>
        </p:spPr>
        <p:txBody>
          <a:bodyPr wrap="square" rtlCol="0">
            <a:spAutoFit/>
          </a:body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a:p>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b="0" i="0" dirty="0">
                <a:effectLst/>
                <a:latin typeface="Calibri" panose="020F0502020204030204" pitchFamily="34" charset="0"/>
                <a:ea typeface="Calibri" panose="020F0502020204030204" pitchFamily="34" charset="0"/>
                <a:cs typeface="Calibri" panose="020F0502020204030204" pitchFamily="34" charset="0"/>
              </a:rPr>
              <a:t>Customers without Online security, No Tech support, No Online Backup and No Device protection show higher tendency to churn.</a:t>
            </a:r>
          </a:p>
          <a:p>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Churn rate is very low </a:t>
            </a:r>
            <a:r>
              <a:rPr lang="en-US" sz="1800" b="0" i="0" dirty="0">
                <a:effectLst/>
                <a:latin typeface="Calibri" panose="020F0502020204030204" pitchFamily="34" charset="0"/>
                <a:ea typeface="Calibri" panose="020F0502020204030204" pitchFamily="34" charset="0"/>
                <a:cs typeface="Calibri" panose="020F0502020204030204" pitchFamily="34" charset="0"/>
              </a:rPr>
              <a:t>without internet subscription</a:t>
            </a:r>
            <a:r>
              <a:rPr lang="en-US" sz="1800" b="0" i="0" dirty="0">
                <a:effectLst/>
              </a:rPr>
              <a:t>.</a:t>
            </a:r>
            <a:br>
              <a:rPr lang="en-US" sz="1800" b="0" i="0" dirty="0">
                <a:effectLst/>
              </a:rPr>
            </a:br>
            <a:endParaRPr lang="en-CA" dirty="0"/>
          </a:p>
        </p:txBody>
      </p:sp>
    </p:spTree>
    <p:extLst>
      <p:ext uri="{BB962C8B-B14F-4D97-AF65-F5344CB8AC3E}">
        <p14:creationId xmlns:p14="http://schemas.microsoft.com/office/powerpoint/2010/main" val="3717133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2" name="Picture 10" descr="A graph of a bar chart&#10;&#10;Description automatically generated with medium confidence">
            <a:extLst>
              <a:ext uri="{FF2B5EF4-FFF2-40B4-BE49-F238E27FC236}">
                <a16:creationId xmlns:a16="http://schemas.microsoft.com/office/drawing/2014/main" id="{C1169284-E27B-295D-D4CD-3345A02CA4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1572" y="5015854"/>
            <a:ext cx="2438262" cy="140809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A graph of a bar graph&#10;&#10;Description automatically generated">
            <a:extLst>
              <a:ext uri="{FF2B5EF4-FFF2-40B4-BE49-F238E27FC236}">
                <a16:creationId xmlns:a16="http://schemas.microsoft.com/office/drawing/2014/main" id="{2B4A44AC-F990-1E3D-BDDB-C3612DF161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5346" y="2733874"/>
            <a:ext cx="2431621" cy="170213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 graph of a bar graph&#10;&#10;Description automatically generated with medium confidence">
            <a:extLst>
              <a:ext uri="{FF2B5EF4-FFF2-40B4-BE49-F238E27FC236}">
                <a16:creationId xmlns:a16="http://schemas.microsoft.com/office/drawing/2014/main" id="{8E972FA3-3867-CEAD-DB95-D4011283F0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45737" y="2695253"/>
            <a:ext cx="2369932" cy="1694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A graph of different colored bars&#10;&#10;Description automatically generated">
            <a:extLst>
              <a:ext uri="{FF2B5EF4-FFF2-40B4-BE49-F238E27FC236}">
                <a16:creationId xmlns:a16="http://schemas.microsoft.com/office/drawing/2014/main" id="{EE42FCDB-EA48-5EBA-03BC-CB38358010B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31416" y="5086907"/>
            <a:ext cx="2439106" cy="1371997"/>
          </a:xfrm>
          <a:prstGeom prst="rect">
            <a:avLst/>
          </a:prstGeom>
          <a:noFill/>
          <a:extLst>
            <a:ext uri="{909E8E84-426E-40DD-AFC4-6F175D3DCCD1}">
              <a14:hiddenFill xmlns:a14="http://schemas.microsoft.com/office/drawing/2010/main">
                <a:solidFill>
                  <a:srgbClr val="FFFFFF"/>
                </a:solidFill>
              </a14:hiddenFill>
            </a:ext>
          </a:extLst>
        </p:spPr>
      </p:pic>
      <p:cxnSp>
        <p:nvCxnSpPr>
          <p:cNvPr id="8240" name="Straight Connector 8236">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56858"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194" name="Picture 2" descr="A graph of a credit card&#10;&#10;Description automatically generated">
            <a:extLst>
              <a:ext uri="{FF2B5EF4-FFF2-40B4-BE49-F238E27FC236}">
                <a16:creationId xmlns:a16="http://schemas.microsoft.com/office/drawing/2014/main" id="{61A85FC8-0357-BD35-DD60-4D7905A9955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01960" y="395169"/>
            <a:ext cx="2327923" cy="1617907"/>
          </a:xfrm>
          <a:prstGeom prst="rect">
            <a:avLst/>
          </a:prstGeom>
          <a:noFill/>
          <a:extLst>
            <a:ext uri="{909E8E84-426E-40DD-AFC4-6F175D3DCCD1}">
              <a14:hiddenFill xmlns:a14="http://schemas.microsoft.com/office/drawing/2010/main">
                <a:solidFill>
                  <a:srgbClr val="FFFFFF"/>
                </a:solidFill>
              </a14:hiddenFill>
            </a:ext>
          </a:extLst>
        </p:spPr>
      </p:pic>
      <p:cxnSp>
        <p:nvCxnSpPr>
          <p:cNvPr id="8239" name="Straight Connector 8238">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228770"/>
            <a:ext cx="609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41" name="Straight Connector 8240">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750" y="4581803"/>
            <a:ext cx="605525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196" name="Picture 4" descr="A graph of a credit card&#10;&#10;Description automatically generated">
            <a:extLst>
              <a:ext uri="{FF2B5EF4-FFF2-40B4-BE49-F238E27FC236}">
                <a16:creationId xmlns:a16="http://schemas.microsoft.com/office/drawing/2014/main" id="{48B11B0B-F5E0-B410-EE38-3B8ADAED1DA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023828" y="491367"/>
            <a:ext cx="2268394" cy="157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6C75CD-4C2A-81FA-B2AC-49D1AAF6E907}"/>
              </a:ext>
            </a:extLst>
          </p:cNvPr>
          <p:cNvSpPr txBox="1"/>
          <p:nvPr/>
        </p:nvSpPr>
        <p:spPr>
          <a:xfrm>
            <a:off x="544754" y="573941"/>
            <a:ext cx="4630360" cy="3139321"/>
          </a:xfrm>
          <a:prstGeom prst="rect">
            <a:avLst/>
          </a:prstGeom>
          <a:noFill/>
        </p:spPr>
        <p:txBody>
          <a:bodyPr wrap="square" rtlCol="0">
            <a:spAutoFit/>
          </a:bodyPr>
          <a:lstStyle/>
          <a:p>
            <a:pPr marL="285750" indent="-285750">
              <a:buFont typeface="Wingdings" panose="05000000000000000000" pitchFamily="2" charset="2"/>
              <a:buChar char="Ø"/>
            </a:pPr>
            <a:endPar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a:p>
            <a:pPr marL="285750" indent="-285750">
              <a:buFont typeface="Wingdings" panose="05000000000000000000" pitchFamily="2" charset="2"/>
              <a:buChar char="Ø"/>
            </a:pPr>
            <a:endPar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Customers using Electronic check payment methods are more likely to churn regardless of age, gender or tenure length.</a:t>
            </a:r>
            <a:r>
              <a:rPr lang="en-US" sz="1800"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Senior citizens paying via Electronic check have higher churn rate.</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Female customers using credit cards are more likely to churn.</a:t>
            </a:r>
            <a:br>
              <a:rPr lang="en-US" sz="1800" dirty="0">
                <a:latin typeface="Calibri" panose="020F0502020204030204" pitchFamily="34" charset="0"/>
                <a:ea typeface="Calibri" panose="020F0502020204030204" pitchFamily="34" charset="0"/>
                <a:cs typeface="Calibri" panose="020F0502020204030204" pitchFamily="34" charset="0"/>
              </a:rPr>
            </a:br>
            <a:endParaRPr lang="en-CA" dirty="0"/>
          </a:p>
        </p:txBody>
      </p:sp>
    </p:spTree>
    <p:extLst>
      <p:ext uri="{BB962C8B-B14F-4D97-AF65-F5344CB8AC3E}">
        <p14:creationId xmlns:p14="http://schemas.microsoft.com/office/powerpoint/2010/main" val="396808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9" name="Rectangle 9258">
            <a:extLst>
              <a:ext uri="{FF2B5EF4-FFF2-40B4-BE49-F238E27FC236}">
                <a16:creationId xmlns:a16="http://schemas.microsoft.com/office/drawing/2014/main" id="{18ED5DE8-CA8B-4332-9D76-60AD9B818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61" name="Group 9260">
            <a:extLst>
              <a:ext uri="{FF2B5EF4-FFF2-40B4-BE49-F238E27FC236}">
                <a16:creationId xmlns:a16="http://schemas.microsoft.com/office/drawing/2014/main" id="{22983B4D-AA9E-4FCA-A321-B87362793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2446384" cy="5777808"/>
          </a:xfrm>
        </p:grpSpPr>
        <p:cxnSp>
          <p:nvCxnSpPr>
            <p:cNvPr id="9262" name="Straight Connector 926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2432161"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263" name="Rectangle 926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2446384"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65" name="Rectangle 926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7417" y="679731"/>
            <a:ext cx="6875958"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4" name="Picture 8" descr="A graph of different colored bars&#10;&#10;Description automatically generated">
            <a:extLst>
              <a:ext uri="{FF2B5EF4-FFF2-40B4-BE49-F238E27FC236}">
                <a16:creationId xmlns:a16="http://schemas.microsoft.com/office/drawing/2014/main" id="{4208AF17-CE2D-DC95-E047-DF68322FCF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7472" y="1253530"/>
            <a:ext cx="3118104" cy="18007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 graph of different colored bars&#10;&#10;Description automatically generated">
            <a:extLst>
              <a:ext uri="{FF2B5EF4-FFF2-40B4-BE49-F238E27FC236}">
                <a16:creationId xmlns:a16="http://schemas.microsoft.com/office/drawing/2014/main" id="{636D704F-B2B5-E73C-CB2F-30F39AC327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71330" y="1253530"/>
            <a:ext cx="3118104" cy="180070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 graph of different colored bars&#10;&#10;Description automatically generated with medium confidence">
            <a:extLst>
              <a:ext uri="{FF2B5EF4-FFF2-40B4-BE49-F238E27FC236}">
                <a16:creationId xmlns:a16="http://schemas.microsoft.com/office/drawing/2014/main" id="{255BAC9F-0094-1BF2-B973-5AFFD3DBC7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4897472" y="3962825"/>
            <a:ext cx="3118104" cy="180070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graph of different colored bars&#10;&#10;Description automatically generated">
            <a:extLst>
              <a:ext uri="{FF2B5EF4-FFF2-40B4-BE49-F238E27FC236}">
                <a16:creationId xmlns:a16="http://schemas.microsoft.com/office/drawing/2014/main" id="{F056DA90-8385-E9EE-AD83-7E85531957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71330" y="3962825"/>
            <a:ext cx="3118104" cy="18007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CD59E-7BC7-816D-999B-2ED133E85286}"/>
              </a:ext>
            </a:extLst>
          </p:cNvPr>
          <p:cNvSpPr txBox="1"/>
          <p:nvPr/>
        </p:nvSpPr>
        <p:spPr>
          <a:xfrm>
            <a:off x="329184" y="807396"/>
            <a:ext cx="4084291" cy="2031325"/>
          </a:xfrm>
          <a:prstGeom prst="rect">
            <a:avLst/>
          </a:prstGeom>
          <a:noFill/>
        </p:spPr>
        <p:txBody>
          <a:bodyPr wrap="square" rtlCol="0">
            <a:spAutoFit/>
          </a:body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a:p>
            <a:endParaRPr lang="en-US" sz="1800" b="0" i="0" dirty="0">
              <a:effectLst/>
            </a:endParaRPr>
          </a:p>
          <a:p>
            <a:r>
              <a:rPr lang="en-US" sz="1800" b="0" i="0" dirty="0">
                <a:effectLst/>
              </a:rPr>
              <a:t>Consumers on month-to-month contract are more likely to churn regardless of their tenure length and whether they use multiple lines.</a:t>
            </a:r>
            <a:br>
              <a:rPr lang="en-US" sz="1800" b="0" i="0" dirty="0">
                <a:effectLst/>
              </a:rPr>
            </a:br>
            <a:endParaRPr lang="en-CA" dirty="0"/>
          </a:p>
        </p:txBody>
      </p:sp>
    </p:spTree>
    <p:extLst>
      <p:ext uri="{BB962C8B-B14F-4D97-AF65-F5344CB8AC3E}">
        <p14:creationId xmlns:p14="http://schemas.microsoft.com/office/powerpoint/2010/main" val="2417141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31846-B1B1-D2F0-8534-8634783C2001}"/>
              </a:ext>
            </a:extLst>
          </p:cNvPr>
          <p:cNvSpPr>
            <a:spLocks noGrp="1"/>
          </p:cNvSpPr>
          <p:nvPr>
            <p:ph type="title"/>
          </p:nvPr>
        </p:nvSpPr>
        <p:spPr>
          <a:xfrm>
            <a:off x="808638" y="386930"/>
            <a:ext cx="9236700" cy="1188950"/>
          </a:xfrm>
        </p:spPr>
        <p:txBody>
          <a:bodyPr anchor="b">
            <a:normAutofit/>
          </a:bodyPr>
          <a:lstStyle/>
          <a:p>
            <a:r>
              <a:rPr lang="en-CA" sz="3600" b="1" dirty="0">
                <a:latin typeface="Calibri" panose="020F0502020204030204" pitchFamily="34" charset="0"/>
                <a:ea typeface="Calibri" panose="020F0502020204030204" pitchFamily="34" charset="0"/>
                <a:cs typeface="Calibri" panose="020F0502020204030204" pitchFamily="34" charset="0"/>
              </a:rPr>
              <a:t>Bi</a:t>
            </a:r>
            <a:r>
              <a:rPr lang="en-CA" sz="3600" b="1" i="0" dirty="0">
                <a:effectLst/>
                <a:latin typeface="Calibri" panose="020F0502020204030204" pitchFamily="34" charset="0"/>
                <a:ea typeface="Calibri" panose="020F0502020204030204" pitchFamily="34" charset="0"/>
                <a:cs typeface="Calibri" panose="020F0502020204030204" pitchFamily="34" charset="0"/>
              </a:rPr>
              <a:t>variate Analysis </a:t>
            </a:r>
            <a:r>
              <a:rPr lang="en-CA" sz="3600" b="1" dirty="0">
                <a:latin typeface="Calibri" panose="020F0502020204030204" pitchFamily="34" charset="0"/>
                <a:ea typeface="Calibri" panose="020F0502020204030204" pitchFamily="34" charset="0"/>
                <a:cs typeface="Calibri" panose="020F0502020204030204" pitchFamily="34" charset="0"/>
              </a:rPr>
              <a:t>Insights</a:t>
            </a:r>
            <a:r>
              <a:rPr lang="en-CA" sz="5400" b="1" i="0" dirty="0">
                <a:effectLst/>
                <a:latin typeface="Roboto" panose="02000000000000000000" pitchFamily="2" charset="0"/>
              </a:rPr>
              <a:t>:</a:t>
            </a:r>
            <a:endParaRPr lang="en-CA"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424F6-505D-3F12-D17E-AC35E3E16396}"/>
              </a:ext>
            </a:extLst>
          </p:cNvPr>
          <p:cNvSpPr>
            <a:spLocks noGrp="1"/>
          </p:cNvSpPr>
          <p:nvPr>
            <p:ph idx="1"/>
          </p:nvPr>
        </p:nvSpPr>
        <p:spPr>
          <a:xfrm>
            <a:off x="793660" y="2599509"/>
            <a:ext cx="10143668" cy="3435531"/>
          </a:xfrm>
        </p:spPr>
        <p:txBody>
          <a:bodyPr anchor="ctr">
            <a:normAutofit fontScale="92500" lnSpcReduction="10000"/>
          </a:bodyPr>
          <a:lstStyle/>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Gender does not have any significant impact on tendency to churn among all age groups and other personal factors such as dependents and presence of partner, only a slight increase in churn likelihood is evident </a:t>
            </a:r>
            <a:r>
              <a:rPr lang="en-US" sz="1800" dirty="0">
                <a:latin typeface="Calibri" panose="020F0502020204030204" pitchFamily="34" charset="0"/>
                <a:ea typeface="Calibri" panose="020F0502020204030204" pitchFamily="34" charset="0"/>
                <a:cs typeface="Calibri" panose="020F0502020204030204" pitchFamily="34" charset="0"/>
              </a:rPr>
              <a:t>in case of</a:t>
            </a:r>
            <a:r>
              <a:rPr lang="en-US" sz="1800" b="0" i="0" dirty="0">
                <a:effectLst/>
                <a:latin typeface="Calibri" panose="020F0502020204030204" pitchFamily="34" charset="0"/>
                <a:ea typeface="Calibri" panose="020F0502020204030204" pitchFamily="34" charset="0"/>
                <a:cs typeface="Calibri" panose="020F0502020204030204" pitchFamily="34" charset="0"/>
              </a:rPr>
              <a:t> males without partner.</a:t>
            </a:r>
          </a:p>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Customers without Online security, No Tech support, No Online Backup and No Device protection show higher tendency to churn compared to those without any internet connection.</a:t>
            </a:r>
          </a:p>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Customers using Fiber optic service are more likely to churn.</a:t>
            </a:r>
          </a:p>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Churn rate is very low with No Internet subscription.</a:t>
            </a:r>
          </a:p>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Consumers on month-to-month contract are more likely to churn regardless of their tenure length and usage of multiple lines.</a:t>
            </a:r>
          </a:p>
          <a:p>
            <a:pPr>
              <a:buFont typeface="Arial" panose="020B0604020202020204" pitchFamily="34" charset="0"/>
              <a:buChar char="•"/>
            </a:pPr>
            <a:r>
              <a:rPr lang="en-US" sz="1800" b="0" i="0" dirty="0">
                <a:effectLst/>
                <a:latin typeface="Calibri" panose="020F0502020204030204" pitchFamily="34" charset="0"/>
                <a:ea typeface="Calibri" panose="020F0502020204030204" pitchFamily="34" charset="0"/>
                <a:cs typeface="Calibri" panose="020F0502020204030204" pitchFamily="34" charset="0"/>
              </a:rPr>
              <a:t>Customers using Electronic check payment methods are more likely to churn regardless of age, gender or tenure length.</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Females using credit cards for payments show higher chances of churn.</a:t>
            </a:r>
            <a:endParaRPr lang="en-US" sz="1800" b="0" i="0" dirty="0">
              <a:effectLst/>
              <a:latin typeface="Calibri" panose="020F0502020204030204" pitchFamily="34" charset="0"/>
              <a:ea typeface="Calibri" panose="020F0502020204030204" pitchFamily="34" charset="0"/>
              <a:cs typeface="Calibri" panose="020F0502020204030204" pitchFamily="34" charset="0"/>
            </a:endParaRPr>
          </a:p>
          <a:p>
            <a:endParaRPr lang="en-CA" sz="1700" dirty="0"/>
          </a:p>
        </p:txBody>
      </p:sp>
    </p:spTree>
    <p:extLst>
      <p:ext uri="{BB962C8B-B14F-4D97-AF65-F5344CB8AC3E}">
        <p14:creationId xmlns:p14="http://schemas.microsoft.com/office/powerpoint/2010/main" val="334020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6BAF-1A6C-59B3-F9A8-61BD4244E997}"/>
              </a:ext>
            </a:extLst>
          </p:cNvPr>
          <p:cNvSpPr>
            <a:spLocks noGrp="1"/>
          </p:cNvSpPr>
          <p:nvPr>
            <p:ph type="title"/>
          </p:nvPr>
        </p:nvSpPr>
        <p:spPr>
          <a:xfrm>
            <a:off x="337131" y="365127"/>
            <a:ext cx="11016669" cy="559212"/>
          </a:xfrm>
          <a:solidFill>
            <a:schemeClr val="accent4">
              <a:alpha val="68000"/>
            </a:schemeClr>
          </a:solidFill>
        </p:spPr>
        <p:style>
          <a:lnRef idx="3">
            <a:schemeClr val="lt1"/>
          </a:lnRef>
          <a:fillRef idx="1">
            <a:schemeClr val="accent4"/>
          </a:fillRef>
          <a:effectRef idx="1">
            <a:schemeClr val="accent4"/>
          </a:effectRef>
          <a:fontRef idx="minor">
            <a:schemeClr val="lt1"/>
          </a:fontRef>
        </p:style>
        <p:txBody>
          <a:bodyPr>
            <a:normAutofit fontScale="90000"/>
          </a:bodyPr>
          <a:lstStyle/>
          <a:p>
            <a:r>
              <a:rPr lang="en-CA" dirty="0"/>
              <a:t>Conclusion:</a:t>
            </a:r>
          </a:p>
        </p:txBody>
      </p:sp>
      <p:sp>
        <p:nvSpPr>
          <p:cNvPr id="3" name="Content Placeholder 2">
            <a:extLst>
              <a:ext uri="{FF2B5EF4-FFF2-40B4-BE49-F238E27FC236}">
                <a16:creationId xmlns:a16="http://schemas.microsoft.com/office/drawing/2014/main" id="{8C129C8E-C850-9369-C42F-61B40993CDAD}"/>
              </a:ext>
            </a:extLst>
          </p:cNvPr>
          <p:cNvSpPr>
            <a:spLocks noGrp="1"/>
          </p:cNvSpPr>
          <p:nvPr>
            <p:ph idx="1"/>
          </p:nvPr>
        </p:nvSpPr>
        <p:spPr>
          <a:xfrm>
            <a:off x="467139" y="1381542"/>
            <a:ext cx="11280913" cy="5110054"/>
          </a:xfrm>
        </p:spPr>
        <p:txBody>
          <a:bodyPr>
            <a:norm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High Churn seen in customers :</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Who lack Online security, Tech support, Online Backup and Device protection</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Using Fiber optic service </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Month-to-month contract </a:t>
            </a:r>
          </a:p>
          <a:p>
            <a:pPr marR="0" lvl="0" defTabSz="914400" rtl="0" eaLnBrk="0" fontAlgn="base" latinLnBrk="0" hangingPunct="0">
              <a:lnSpc>
                <a:spcPct val="100000"/>
              </a:lnSpc>
              <a:spcBef>
                <a:spcPct val="0"/>
              </a:spcBef>
              <a:spcAft>
                <a:spcPct val="0"/>
              </a:spcAft>
              <a:buClrTx/>
              <a:buSzTx/>
              <a:tabLst/>
            </a:pPr>
            <a:r>
              <a:rPr lang="en-US" altLang="en-US" sz="1900" dirty="0">
                <a:latin typeface="Calibri" panose="020F0502020204030204" pitchFamily="34" charset="0"/>
                <a:ea typeface="Calibri" panose="020F0502020204030204" pitchFamily="34" charset="0"/>
                <a:cs typeface="Calibri" panose="020F0502020204030204" pitchFamily="34" charset="0"/>
              </a:rPr>
              <a:t>Are s</a:t>
            </a: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enior citizens. </a:t>
            </a:r>
          </a:p>
          <a:p>
            <a:pPr marR="0" lvl="0" defTabSz="914400" rtl="0" eaLnBrk="0" fontAlgn="base" latinLnBrk="0" hangingPunct="0">
              <a:lnSpc>
                <a:spcPct val="100000"/>
              </a:lnSpc>
              <a:spcBef>
                <a:spcPct val="0"/>
              </a:spcBef>
              <a:spcAft>
                <a:spcPct val="0"/>
              </a:spcAft>
              <a:buClrTx/>
              <a:buSzTx/>
              <a:tabLst/>
            </a:pPr>
            <a:r>
              <a:rPr lang="en-US" altLang="en-US" sz="1900" dirty="0">
                <a:latin typeface="Calibri" panose="020F0502020204030204" pitchFamily="34" charset="0"/>
                <a:ea typeface="Calibri" panose="020F0502020204030204" pitchFamily="34" charset="0"/>
                <a:cs typeface="Calibri" panose="020F0502020204030204" pitchFamily="34" charset="0"/>
              </a:rPr>
              <a:t>S</a:t>
            </a: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horter tenure (Tenure range: 1–12-month).</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Paying elevated monthly charges. </a:t>
            </a:r>
          </a:p>
          <a:p>
            <a:pPr marR="0" lvl="0" defTabSz="914400" rtl="0" eaLnBrk="0" fontAlgn="base" latinLnBrk="0" hangingPunct="0">
              <a:lnSpc>
                <a:spcPct val="100000"/>
              </a:lnSpc>
              <a:spcBef>
                <a:spcPct val="0"/>
              </a:spcBef>
              <a:spcAft>
                <a:spcPct val="0"/>
              </a:spcAft>
              <a:buClrTx/>
              <a:buSzTx/>
              <a:tabLst/>
            </a:pPr>
            <a:r>
              <a:rPr lang="en-US" altLang="en-US" sz="1900" dirty="0">
                <a:latin typeface="Calibri" panose="020F0502020204030204" pitchFamily="34" charset="0"/>
                <a:ea typeface="Calibri" panose="020F0502020204030204" pitchFamily="34" charset="0"/>
                <a:cs typeface="Calibri" panose="020F0502020204030204" pitchFamily="34" charset="0"/>
              </a:rPr>
              <a:t>Paying via </a:t>
            </a:r>
            <a:r>
              <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Electronic check payment </a:t>
            </a:r>
            <a:r>
              <a:rPr lang="en-US" altLang="en-US" sz="1900" dirty="0">
                <a:latin typeface="Calibri" panose="020F0502020204030204" pitchFamily="34" charset="0"/>
                <a:ea typeface="Calibri" panose="020F0502020204030204" pitchFamily="34" charset="0"/>
                <a:cs typeface="Calibri" panose="020F0502020204030204" pitchFamily="34" charset="0"/>
              </a:rPr>
              <a:t>method.</a:t>
            </a:r>
            <a:endParaRPr kumimoji="0" lang="en-US" altLang="en-US" sz="19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R="0" lvl="0" defTabSz="914400" rtl="0" eaLnBrk="0" fontAlgn="base" latinLnBrk="0" hangingPunct="0">
              <a:lnSpc>
                <a:spcPct val="100000"/>
              </a:lnSpc>
              <a:spcBef>
                <a:spcPct val="0"/>
              </a:spcBef>
              <a:spcAft>
                <a:spcPct val="0"/>
              </a:spcAft>
              <a:buClrTx/>
              <a:buSzTx/>
              <a:tabLst/>
            </a:pPr>
            <a:endParaRPr kumimoji="0" lang="en-US" altLang="en-US" sz="36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accent6"/>
                </a:solidFill>
                <a:effectLst/>
                <a:latin typeface="Calibri" panose="020F0502020204030204" pitchFamily="34" charset="0"/>
                <a:ea typeface="Calibri" panose="020F0502020204030204" pitchFamily="34" charset="0"/>
                <a:cs typeface="Calibri" panose="020F0502020204030204" pitchFamily="34" charset="0"/>
              </a:rPr>
              <a:t>Low Churn evident in :</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Users with a lengthy tenure demonstrate a lower likelihood of churning.</a:t>
            </a:r>
          </a:p>
          <a:p>
            <a:pPr marR="0" lvl="0" defTabSz="914400" rtl="0" eaLnBrk="0" fontAlgn="base" latinLnBrk="0" hangingPunct="0">
              <a:lnSpc>
                <a:spcPct val="100000"/>
              </a:lnSpc>
              <a:spcBef>
                <a:spcPct val="0"/>
              </a:spcBef>
              <a:spcAft>
                <a:spcPct val="0"/>
              </a:spcAft>
              <a:buClrTx/>
              <a:buSzTx/>
              <a:tabLst/>
            </a:pPr>
            <a:r>
              <a:rPr kumimoji="0" lang="en-US" altLang="en-US" sz="19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The churn rate is minimal among those who do not have an active internet subscription.</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2600" b="1" i="0" u="none" strike="noStrike" cap="none" normalizeH="0" baseline="0" dirty="0">
                <a:ln>
                  <a:noFill/>
                </a:ln>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rPr>
              <a:t>No Impact:</a:t>
            </a:r>
          </a:p>
          <a:p>
            <a:pPr marR="0" lvl="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rgbClr val="212121"/>
                </a:solidFill>
                <a:effectLst/>
                <a:latin typeface="Calibri" panose="020F0502020204030204" pitchFamily="34" charset="0"/>
                <a:ea typeface="Calibri" panose="020F0502020204030204" pitchFamily="34" charset="0"/>
                <a:cs typeface="Calibri" panose="020F0502020204030204" pitchFamily="34" charset="0"/>
              </a:rPr>
              <a:t>Factors like Gender, Availability of Phone Service and multiple lines have insignificant impact on churn.</a:t>
            </a:r>
          </a:p>
          <a:p>
            <a:pPr marL="0" indent="0">
              <a:buNone/>
            </a:pPr>
            <a:endParaRPr lang="en-CA" dirty="0"/>
          </a:p>
        </p:txBody>
      </p:sp>
      <p:sp>
        <p:nvSpPr>
          <p:cNvPr id="4" name="Rectangle 1">
            <a:extLst>
              <a:ext uri="{FF2B5EF4-FFF2-40B4-BE49-F238E27FC236}">
                <a16:creationId xmlns:a16="http://schemas.microsoft.com/office/drawing/2014/main" id="{ACF7628D-E7D3-62AF-7D12-FE11C796880B}"/>
              </a:ext>
            </a:extLst>
          </p:cNvPr>
          <p:cNvSpPr>
            <a:spLocks noChangeArrowheads="1"/>
          </p:cNvSpPr>
          <p:nvPr/>
        </p:nvSpPr>
        <p:spPr bwMode="auto">
          <a:xfrm>
            <a:off x="152400" y="-42187"/>
            <a:ext cx="184731" cy="3891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0196FD37-91C6-D26E-4C65-5AF763657F18}"/>
              </a:ext>
            </a:extLst>
          </p:cNvPr>
          <p:cNvSpPr>
            <a:spLocks noChangeArrowheads="1"/>
          </p:cNvSpPr>
          <p:nvPr/>
        </p:nvSpPr>
        <p:spPr bwMode="auto">
          <a:xfrm>
            <a:off x="221226" y="-4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694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C039DF46-BEB5-D4FD-0C3E-6725F42F99C8}"/>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0725D8EF-25AC-319B-250E-CDCE35620F77}"/>
              </a:ext>
            </a:extLst>
          </p:cNvPr>
          <p:cNvSpPr>
            <a:spLocks noGrp="1"/>
          </p:cNvSpPr>
          <p:nvPr>
            <p:ph type="title"/>
          </p:nvPr>
        </p:nvSpPr>
        <p:spPr>
          <a:xfrm>
            <a:off x="838200" y="365125"/>
            <a:ext cx="10515600" cy="1325563"/>
          </a:xfrm>
        </p:spPr>
        <p:txBody>
          <a:bodyPr>
            <a:normAutofit/>
          </a:bodyPr>
          <a:lstStyle/>
          <a:p>
            <a:r>
              <a:rPr lang="en-CA">
                <a:solidFill>
                  <a:srgbClr val="FFFFFF"/>
                </a:solidFill>
              </a:rPr>
              <a:t>Business Understanding &amp; Overview</a:t>
            </a:r>
          </a:p>
        </p:txBody>
      </p:sp>
      <p:graphicFrame>
        <p:nvGraphicFramePr>
          <p:cNvPr id="5" name="Content Placeholder 2">
            <a:extLst>
              <a:ext uri="{FF2B5EF4-FFF2-40B4-BE49-F238E27FC236}">
                <a16:creationId xmlns:a16="http://schemas.microsoft.com/office/drawing/2014/main" id="{0CF82D2C-DA25-1A46-BC5F-D9794AECB3C6}"/>
              </a:ext>
            </a:extLst>
          </p:cNvPr>
          <p:cNvGraphicFramePr>
            <a:graphicFrameLocks noGrp="1"/>
          </p:cNvGraphicFramePr>
          <p:nvPr>
            <p:ph idx="1"/>
            <p:extLst>
              <p:ext uri="{D42A27DB-BD31-4B8C-83A1-F6EECF244321}">
                <p14:modId xmlns:p14="http://schemas.microsoft.com/office/powerpoint/2010/main" val="6106425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89836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56163BB-8885-D419-590C-8E45454F8090}"/>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82DB9B-168A-638C-56E3-5B2D88F1A0C1}"/>
              </a:ext>
            </a:extLst>
          </p:cNvPr>
          <p:cNvSpPr>
            <a:spLocks noGrp="1"/>
          </p:cNvSpPr>
          <p:nvPr>
            <p:ph type="title"/>
          </p:nvPr>
        </p:nvSpPr>
        <p:spPr>
          <a:xfrm>
            <a:off x="838200" y="365125"/>
            <a:ext cx="10515600" cy="1325563"/>
          </a:xfrm>
        </p:spPr>
        <p:txBody>
          <a:bodyPr>
            <a:normAutofit/>
          </a:bodyPr>
          <a:lstStyle/>
          <a:p>
            <a:r>
              <a:rPr lang="en-CA" sz="4100" dirty="0"/>
              <a:t>Next Steps:</a:t>
            </a:r>
            <a:r>
              <a:rPr lang="en-US" sz="4100" b="0" i="0" dirty="0">
                <a:effectLst/>
                <a:latin typeface="Söhne"/>
              </a:rPr>
              <a:t> </a:t>
            </a:r>
            <a:br>
              <a:rPr lang="en-US" sz="4100" b="0" i="0" dirty="0">
                <a:effectLst/>
                <a:latin typeface="Söhne"/>
              </a:rPr>
            </a:br>
            <a:r>
              <a:rPr lang="en-US" sz="3600" b="0" i="0" dirty="0">
                <a:effectLst/>
              </a:rPr>
              <a:t>Ensuring optimal customer retention is crucial.</a:t>
            </a:r>
            <a:endParaRPr lang="en-CA" sz="3600" dirty="0"/>
          </a:p>
        </p:txBody>
      </p:sp>
      <p:graphicFrame>
        <p:nvGraphicFramePr>
          <p:cNvPr id="5" name="Content Placeholder 2">
            <a:extLst>
              <a:ext uri="{FF2B5EF4-FFF2-40B4-BE49-F238E27FC236}">
                <a16:creationId xmlns:a16="http://schemas.microsoft.com/office/drawing/2014/main" id="{CCAE7EBA-614C-4682-B6C5-69B7D7619FEA}"/>
              </a:ext>
            </a:extLst>
          </p:cNvPr>
          <p:cNvGraphicFramePr>
            <a:graphicFrameLocks noGrp="1"/>
          </p:cNvGraphicFramePr>
          <p:nvPr>
            <p:ph idx="1"/>
            <p:extLst>
              <p:ext uri="{D42A27DB-BD31-4B8C-83A1-F6EECF244321}">
                <p14:modId xmlns:p14="http://schemas.microsoft.com/office/powerpoint/2010/main" val="40350339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032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9">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38726-7132-5974-7AD3-1C6D9B658EFE}"/>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grpSp>
        <p:nvGrpSpPr>
          <p:cNvPr id="79" name="Group 7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73" name="Straight Connector 7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0" name="Rectangle 7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Rectangle 7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Handshake">
            <a:extLst>
              <a:ext uri="{FF2B5EF4-FFF2-40B4-BE49-F238E27FC236}">
                <a16:creationId xmlns:a16="http://schemas.microsoft.com/office/drawing/2014/main" id="{EB05F564-D8E5-E578-09DA-51D5AD6380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597" y="624585"/>
            <a:ext cx="5608830" cy="5608830"/>
          </a:xfrm>
          <a:prstGeom prst="rect">
            <a:avLst/>
          </a:prstGeom>
        </p:spPr>
      </p:pic>
    </p:spTree>
    <p:extLst>
      <p:ext uri="{BB962C8B-B14F-4D97-AF65-F5344CB8AC3E}">
        <p14:creationId xmlns:p14="http://schemas.microsoft.com/office/powerpoint/2010/main" val="24664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26550-91FA-8841-8E17-E77E64B2CA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2900" kern="1200">
                <a:solidFill>
                  <a:schemeClr val="tx1"/>
                </a:solidFill>
                <a:latin typeface="+mj-lt"/>
                <a:ea typeface="+mj-ea"/>
                <a:cs typeface="+mj-cs"/>
              </a:rPr>
              <a:t>Understanding the data</a:t>
            </a:r>
          </a:p>
        </p:txBody>
      </p:sp>
      <p:sp>
        <p:nvSpPr>
          <p:cNvPr id="36" name="Rectangle 3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7BAA3411-C06C-BDDA-4528-2ECAC693DCE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45238" y="1330720"/>
            <a:ext cx="7608304" cy="4267516"/>
          </a:xfrm>
          <a:prstGeom prst="rect">
            <a:avLst/>
          </a:prstGeom>
        </p:spPr>
      </p:pic>
      <p:sp>
        <p:nvSpPr>
          <p:cNvPr id="40" name="Rectangle 3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7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7139-13F5-7E8E-335F-E06DC18F866A}"/>
              </a:ext>
            </a:extLst>
          </p:cNvPr>
          <p:cNvSpPr>
            <a:spLocks noGrp="1"/>
          </p:cNvSpPr>
          <p:nvPr>
            <p:ph type="title"/>
          </p:nvPr>
        </p:nvSpPr>
        <p:spPr/>
        <p:txBody>
          <a:bodyPr>
            <a:normAutofit/>
          </a:bodyPr>
          <a:lstStyle/>
          <a:p>
            <a:r>
              <a:rPr lang="en-CA" sz="4000" dirty="0"/>
              <a:t>Target Data</a:t>
            </a:r>
          </a:p>
        </p:txBody>
      </p:sp>
      <p:graphicFrame>
        <p:nvGraphicFramePr>
          <p:cNvPr id="10" name="Content Placeholder 2">
            <a:extLst>
              <a:ext uri="{FF2B5EF4-FFF2-40B4-BE49-F238E27FC236}">
                <a16:creationId xmlns:a16="http://schemas.microsoft.com/office/drawing/2014/main" id="{566EE16E-C201-37E1-C197-FD58DEA8BEC7}"/>
              </a:ext>
            </a:extLst>
          </p:cNvPr>
          <p:cNvGraphicFramePr>
            <a:graphicFrameLocks noGrp="1"/>
          </p:cNvGraphicFramePr>
          <p:nvPr>
            <p:ph idx="1"/>
            <p:extLst>
              <p:ext uri="{D42A27DB-BD31-4B8C-83A1-F6EECF244321}">
                <p14:modId xmlns:p14="http://schemas.microsoft.com/office/powerpoint/2010/main" val="445396868"/>
              </p:ext>
            </p:extLst>
          </p:nvPr>
        </p:nvGraphicFramePr>
        <p:xfrm>
          <a:off x="838200" y="1825625"/>
          <a:ext cx="56805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a:extLst>
              <a:ext uri="{FF2B5EF4-FFF2-40B4-BE49-F238E27FC236}">
                <a16:creationId xmlns:a16="http://schemas.microsoft.com/office/drawing/2014/main" id="{738E66F0-7CC9-B7A8-B1FC-4681B69C5E0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endParaRPr lang="en-CA"/>
          </a:p>
        </p:txBody>
      </p:sp>
      <p:pic>
        <p:nvPicPr>
          <p:cNvPr id="8" name="Picture 7">
            <a:extLst>
              <a:ext uri="{FF2B5EF4-FFF2-40B4-BE49-F238E27FC236}">
                <a16:creationId xmlns:a16="http://schemas.microsoft.com/office/drawing/2014/main" id="{969D300A-CB54-3806-BB9F-09029E060A14}"/>
              </a:ext>
            </a:extLst>
          </p:cNvPr>
          <p:cNvPicPr>
            <a:picLocks noChangeAspect="1"/>
          </p:cNvPicPr>
          <p:nvPr/>
        </p:nvPicPr>
        <p:blipFill>
          <a:blip r:embed="rId7"/>
          <a:stretch>
            <a:fillRect/>
          </a:stretch>
        </p:blipFill>
        <p:spPr>
          <a:xfrm>
            <a:off x="7378188" y="1706562"/>
            <a:ext cx="4469683" cy="3386547"/>
          </a:xfrm>
          <a:prstGeom prst="rect">
            <a:avLst/>
          </a:prstGeom>
        </p:spPr>
      </p:pic>
    </p:spTree>
    <p:extLst>
      <p:ext uri="{BB962C8B-B14F-4D97-AF65-F5344CB8AC3E}">
        <p14:creationId xmlns:p14="http://schemas.microsoft.com/office/powerpoint/2010/main" val="350644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57139-13F5-7E8E-335F-E06DC18F866A}"/>
              </a:ext>
            </a:extLst>
          </p:cNvPr>
          <p:cNvSpPr>
            <a:spLocks noGrp="1"/>
          </p:cNvSpPr>
          <p:nvPr>
            <p:ph type="title"/>
          </p:nvPr>
        </p:nvSpPr>
        <p:spPr>
          <a:xfrm>
            <a:off x="517889" y="4883544"/>
            <a:ext cx="3876086" cy="1556907"/>
          </a:xfrm>
        </p:spPr>
        <p:txBody>
          <a:bodyPr anchor="ctr">
            <a:normAutofit/>
          </a:bodyPr>
          <a:lstStyle/>
          <a:p>
            <a:r>
              <a:rPr lang="en-CA" sz="3200"/>
              <a:t>Missing Data</a:t>
            </a:r>
          </a:p>
        </p:txBody>
      </p:sp>
      <p:sp>
        <p:nvSpPr>
          <p:cNvPr id="54" name="Rectangle 5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1F70C5-1FA3-B8BB-F6BB-43AFA4B26176}"/>
              </a:ext>
            </a:extLst>
          </p:cNvPr>
          <p:cNvPicPr>
            <a:picLocks noChangeAspect="1"/>
          </p:cNvPicPr>
          <p:nvPr/>
        </p:nvPicPr>
        <p:blipFill>
          <a:blip r:embed="rId2"/>
          <a:stretch>
            <a:fillRect/>
          </a:stretch>
        </p:blipFill>
        <p:spPr>
          <a:xfrm>
            <a:off x="1511700" y="364142"/>
            <a:ext cx="9264654" cy="3867993"/>
          </a:xfrm>
          <a:prstGeom prst="rect">
            <a:avLst/>
          </a:prstGeom>
        </p:spPr>
      </p:pic>
      <p:sp>
        <p:nvSpPr>
          <p:cNvPr id="58" name="Rectangle 5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537631-DFDE-C2DF-5CBF-5F505D62C38A}"/>
              </a:ext>
            </a:extLst>
          </p:cNvPr>
          <p:cNvSpPr>
            <a:spLocks noGrp="1"/>
          </p:cNvSpPr>
          <p:nvPr>
            <p:ph idx="1"/>
          </p:nvPr>
        </p:nvSpPr>
        <p:spPr>
          <a:xfrm>
            <a:off x="5162719" y="4883544"/>
            <a:ext cx="6586915" cy="1556907"/>
          </a:xfrm>
        </p:spPr>
        <p:txBody>
          <a:bodyPr anchor="ctr">
            <a:normAutofit/>
          </a:bodyPr>
          <a:lstStyle/>
          <a:p>
            <a:endParaRPr lang="en-US" sz="1300" dirty="0">
              <a:latin typeface="arial" panose="020B0604020202020204" pitchFamily="34" charset="0"/>
            </a:endParaRPr>
          </a:p>
          <a:p>
            <a:r>
              <a:rPr lang="en-CA" sz="1300" b="0" i="0" dirty="0">
                <a:effectLst/>
                <a:latin typeface="Roboto" panose="02000000000000000000" pitchFamily="2" charset="0"/>
              </a:rPr>
              <a:t>Total Charges column was found to have some null values.</a:t>
            </a:r>
            <a:endParaRPr lang="en-US" sz="1300" dirty="0">
              <a:latin typeface="arial" panose="020B0604020202020204" pitchFamily="34" charset="0"/>
            </a:endParaRPr>
          </a:p>
          <a:p>
            <a:r>
              <a:rPr lang="en-US" sz="1300" dirty="0">
                <a:latin typeface="arial" panose="020B0604020202020204" pitchFamily="34" charset="0"/>
              </a:rPr>
              <a:t>Since </a:t>
            </a:r>
            <a:r>
              <a:rPr lang="en-US" sz="1300" b="0" i="0" dirty="0">
                <a:effectLst/>
                <a:latin typeface="Lato" panose="020F0502020204030203" pitchFamily="34" charset="0"/>
              </a:rPr>
              <a:t>the percentage of these missing data </a:t>
            </a:r>
            <a:r>
              <a:rPr lang="en-US" sz="1300" dirty="0">
                <a:latin typeface="Lato" panose="020F0502020204030203" pitchFamily="34" charset="0"/>
              </a:rPr>
              <a:t>was found to be </a:t>
            </a:r>
            <a:r>
              <a:rPr lang="en-US" sz="1300" b="0" i="0" dirty="0">
                <a:effectLst/>
                <a:latin typeface="Lato" panose="020F0502020204030203" pitchFamily="34" charset="0"/>
              </a:rPr>
              <a:t>low- 0.15% compared to the whole dataset, </a:t>
            </a:r>
            <a:r>
              <a:rPr lang="en-US" sz="1300" dirty="0">
                <a:latin typeface="arial" panose="020B0604020202020204" pitchFamily="34" charset="0"/>
              </a:rPr>
              <a:t>these columns were dropped.</a:t>
            </a:r>
          </a:p>
          <a:p>
            <a:r>
              <a:rPr lang="en-US" sz="1300" dirty="0">
                <a:latin typeface="Roboto" panose="02000000000000000000" pitchFamily="2" charset="0"/>
              </a:rPr>
              <a:t>T</a:t>
            </a:r>
            <a:r>
              <a:rPr lang="en-US" sz="1300" b="0" i="0" dirty="0">
                <a:effectLst/>
                <a:latin typeface="Roboto" panose="02000000000000000000" pitchFamily="2" charset="0"/>
              </a:rPr>
              <a:t>hese values contribute very less insight on analysis so can be dropped safely.</a:t>
            </a:r>
          </a:p>
          <a:p>
            <a:endParaRPr lang="en-CA" sz="1300" dirty="0"/>
          </a:p>
        </p:txBody>
      </p:sp>
    </p:spTree>
    <p:extLst>
      <p:ext uri="{BB962C8B-B14F-4D97-AF65-F5344CB8AC3E}">
        <p14:creationId xmlns:p14="http://schemas.microsoft.com/office/powerpoint/2010/main" val="19541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6D2098F3-8005-8F9F-0CB0-696F207C94FA}"/>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A3B8BC-B225-02FE-A2F5-CD610F88320B}"/>
              </a:ext>
            </a:extLst>
          </p:cNvPr>
          <p:cNvSpPr>
            <a:spLocks noGrp="1"/>
          </p:cNvSpPr>
          <p:nvPr>
            <p:ph type="title"/>
          </p:nvPr>
        </p:nvSpPr>
        <p:spPr>
          <a:xfrm>
            <a:off x="838200" y="365125"/>
            <a:ext cx="3822189" cy="1899912"/>
          </a:xfrm>
        </p:spPr>
        <p:txBody>
          <a:bodyPr>
            <a:normAutofit/>
          </a:bodyPr>
          <a:lstStyle/>
          <a:p>
            <a:r>
              <a:rPr lang="en-CA" sz="4000"/>
              <a:t>Initial Intuition from the data</a:t>
            </a:r>
          </a:p>
        </p:txBody>
      </p:sp>
      <p:sp>
        <p:nvSpPr>
          <p:cNvPr id="3" name="Content Placeholder 2">
            <a:extLst>
              <a:ext uri="{FF2B5EF4-FFF2-40B4-BE49-F238E27FC236}">
                <a16:creationId xmlns:a16="http://schemas.microsoft.com/office/drawing/2014/main" id="{C86D5B68-F39A-08D9-C5E6-C1B7E0B9EA6C}"/>
              </a:ext>
            </a:extLst>
          </p:cNvPr>
          <p:cNvSpPr>
            <a:spLocks noGrp="1"/>
          </p:cNvSpPr>
          <p:nvPr>
            <p:ph idx="1"/>
          </p:nvPr>
        </p:nvSpPr>
        <p:spPr>
          <a:xfrm>
            <a:off x="838200" y="2434201"/>
            <a:ext cx="3822189" cy="3742762"/>
          </a:xfrm>
        </p:spPr>
        <p:txBody>
          <a:bodyPr>
            <a:normAutofit/>
          </a:bodyPr>
          <a:lstStyle/>
          <a:p>
            <a:r>
              <a:rPr lang="en-CA" sz="2000" dirty="0"/>
              <a:t>Some columns such as ‘Customer Id’, which have no impact for analysis were deleted.</a:t>
            </a:r>
            <a:r>
              <a:rPr lang="en-US" sz="2000" b="0" i="0" dirty="0">
                <a:effectLst/>
                <a:latin typeface="Roboto" panose="02000000000000000000" pitchFamily="2" charset="0"/>
              </a:rPr>
              <a:t> </a:t>
            </a:r>
          </a:p>
          <a:p>
            <a:r>
              <a:rPr lang="en-US" sz="2000" dirty="0">
                <a:latin typeface="Roboto" panose="02000000000000000000" pitchFamily="2" charset="0"/>
              </a:rPr>
              <a:t>Bins were created for the column ‘Tenure’ for the ease of analysis and a new column name ‘Tenure group’ was created by grouping the data in bins of 12 months following which  ‘Tenure ‘column was removed .</a:t>
            </a:r>
          </a:p>
          <a:p>
            <a:endParaRPr lang="en-CA" sz="2000" dirty="0"/>
          </a:p>
          <a:p>
            <a:endParaRPr lang="en-CA" sz="2000" dirty="0"/>
          </a:p>
        </p:txBody>
      </p:sp>
    </p:spTree>
    <p:extLst>
      <p:ext uri="{BB962C8B-B14F-4D97-AF65-F5344CB8AC3E}">
        <p14:creationId xmlns:p14="http://schemas.microsoft.com/office/powerpoint/2010/main" val="37047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4" descr="Graph">
            <a:extLst>
              <a:ext uri="{FF2B5EF4-FFF2-40B4-BE49-F238E27FC236}">
                <a16:creationId xmlns:a16="http://schemas.microsoft.com/office/drawing/2014/main" id="{3F3E3C38-7609-5137-B55F-0CF17E6F2448}"/>
              </a:ext>
            </a:extLst>
          </p:cNvPr>
          <p:cNvPicPr>
            <a:picLocks noChangeAspect="1"/>
          </p:cNvPicPr>
          <p:nvPr/>
        </p:nvPicPr>
        <p:blipFill rotWithShape="1">
          <a:blip r:embed="rId2"/>
          <a:srcRect r="11876"/>
          <a:stretch/>
        </p:blipFill>
        <p:spPr>
          <a:xfrm>
            <a:off x="4204252" y="10"/>
            <a:ext cx="7987746" cy="6857990"/>
          </a:xfrm>
          <a:prstGeom prst="rect">
            <a:avLst/>
          </a:prstGeom>
        </p:spPr>
      </p:pic>
      <p:sp>
        <p:nvSpPr>
          <p:cNvPr id="35" name="Rectangle 2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00DF50-49BF-8F4D-CAA8-C71F1E663AE3}"/>
              </a:ext>
            </a:extLst>
          </p:cNvPr>
          <p:cNvSpPr>
            <a:spLocks noGrp="1"/>
          </p:cNvSpPr>
          <p:nvPr>
            <p:ph type="title"/>
          </p:nvPr>
        </p:nvSpPr>
        <p:spPr>
          <a:xfrm>
            <a:off x="952228" y="743447"/>
            <a:ext cx="6114750" cy="3692028"/>
          </a:xfrm>
          <a:noFill/>
        </p:spPr>
        <p:txBody>
          <a:bodyPr vert="horz" lIns="91440" tIns="45720" rIns="91440" bIns="45720" rtlCol="0" anchor="b">
            <a:normAutofit/>
          </a:bodyPr>
          <a:lstStyle/>
          <a:p>
            <a:r>
              <a:rPr lang="en-US" sz="5200" dirty="0">
                <a:solidFill>
                  <a:schemeClr val="bg1"/>
                </a:solidFill>
              </a:rPr>
              <a:t>Univariate Analysis:</a:t>
            </a:r>
            <a:br>
              <a:rPr lang="en-US" sz="5200" dirty="0">
                <a:solidFill>
                  <a:schemeClr val="bg1"/>
                </a:solidFill>
              </a:rPr>
            </a:br>
            <a:endParaRPr lang="en-US" sz="5200" dirty="0">
              <a:solidFill>
                <a:schemeClr val="bg1"/>
              </a:solidFill>
            </a:endParaRPr>
          </a:p>
        </p:txBody>
      </p:sp>
      <p:sp>
        <p:nvSpPr>
          <p:cNvPr id="3" name="Content Placeholder 2">
            <a:extLst>
              <a:ext uri="{FF2B5EF4-FFF2-40B4-BE49-F238E27FC236}">
                <a16:creationId xmlns:a16="http://schemas.microsoft.com/office/drawing/2014/main" id="{B45C97A3-FC4F-0DB2-C15B-598009A01589}"/>
              </a:ext>
            </a:extLst>
          </p:cNvPr>
          <p:cNvSpPr>
            <a:spLocks noGrp="1"/>
          </p:cNvSpPr>
          <p:nvPr>
            <p:ph idx="1"/>
          </p:nvPr>
        </p:nvSpPr>
        <p:spPr>
          <a:xfrm>
            <a:off x="952229" y="4629234"/>
            <a:ext cx="3973386" cy="1485319"/>
          </a:xfrm>
          <a:noFill/>
        </p:spPr>
        <p:txBody>
          <a:bodyPr vert="horz" lIns="91440" tIns="45720" rIns="91440" bIns="45720" rtlCol="0">
            <a:normAutofit fontScale="92500" lnSpcReduction="10000"/>
          </a:bodyPr>
          <a:lstStyle/>
          <a:p>
            <a:pPr marL="0" indent="0">
              <a:buNone/>
            </a:pPr>
            <a:r>
              <a:rPr lang="en-US" sz="2400" b="0" i="0" dirty="0">
                <a:solidFill>
                  <a:schemeClr val="bg1"/>
                </a:solidFill>
                <a:effectLst/>
              </a:rPr>
              <a:t>Analysis was </a:t>
            </a:r>
            <a:r>
              <a:rPr lang="en-US" sz="2400" dirty="0">
                <a:solidFill>
                  <a:schemeClr val="bg1"/>
                </a:solidFill>
              </a:rPr>
              <a:t>done by p</a:t>
            </a:r>
            <a:r>
              <a:rPr lang="en-US" sz="2400" b="0" i="0" dirty="0">
                <a:solidFill>
                  <a:schemeClr val="bg1"/>
                </a:solidFill>
                <a:effectLst/>
              </a:rPr>
              <a:t>lotting multiple distribution graphs of individual predictors(dependent variable) by churn(target variable).</a:t>
            </a:r>
            <a:endParaRPr lang="en-US" sz="2400" dirty="0">
              <a:solidFill>
                <a:schemeClr val="bg1"/>
              </a:solidFill>
            </a:endParaRPr>
          </a:p>
        </p:txBody>
      </p:sp>
    </p:spTree>
    <p:extLst>
      <p:ext uri="{BB962C8B-B14F-4D97-AF65-F5344CB8AC3E}">
        <p14:creationId xmlns:p14="http://schemas.microsoft.com/office/powerpoint/2010/main" val="138329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35" name="Rectangle 313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Freeform: Shape 313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39" name="Right Triangle 313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30" name="Rectangle 3121">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163" y="1181543"/>
            <a:ext cx="7746709" cy="4358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0DF50-49BF-8F4D-CAA8-C71F1E663AE3}"/>
              </a:ext>
            </a:extLst>
          </p:cNvPr>
          <p:cNvSpPr>
            <a:spLocks noGrp="1"/>
          </p:cNvSpPr>
          <p:nvPr>
            <p:ph type="title"/>
          </p:nvPr>
        </p:nvSpPr>
        <p:spPr>
          <a:xfrm>
            <a:off x="5635899" y="1533963"/>
            <a:ext cx="2542188" cy="1073465"/>
          </a:xfrm>
        </p:spPr>
        <p:txBody>
          <a:bodyPr vert="horz" lIns="91440" tIns="45720" rIns="91440" bIns="45720" rtlCol="0" anchor="b">
            <a:normAutofit/>
          </a:bodyPr>
          <a:lstStyle/>
          <a:p>
            <a:pPr defTabSz="576072"/>
            <a:br>
              <a:rPr lang="en-US" sz="1197" kern="1200">
                <a:solidFill>
                  <a:schemeClr val="tx1"/>
                </a:solidFill>
                <a:latin typeface="+mj-lt"/>
                <a:ea typeface="+mj-ea"/>
                <a:cs typeface="+mj-cs"/>
              </a:rPr>
            </a:br>
            <a:br>
              <a:rPr lang="en-US" sz="1197" kern="1200">
                <a:solidFill>
                  <a:schemeClr val="tx1"/>
                </a:solidFill>
                <a:latin typeface="+mj-lt"/>
                <a:ea typeface="+mj-ea"/>
                <a:cs typeface="+mj-cs"/>
              </a:rPr>
            </a:br>
            <a:br>
              <a:rPr lang="en-US" sz="1197" kern="1200">
                <a:solidFill>
                  <a:schemeClr val="tx1"/>
                </a:solidFill>
                <a:latin typeface="+mj-lt"/>
                <a:ea typeface="+mj-ea"/>
                <a:cs typeface="+mj-cs"/>
              </a:rPr>
            </a:br>
            <a:endParaRPr lang="en-US" sz="1900"/>
          </a:p>
        </p:txBody>
      </p:sp>
      <p:pic>
        <p:nvPicPr>
          <p:cNvPr id="3076" name="Picture 4" descr="A graph with blue and orange bars&#10;&#10;Description automatically generated">
            <a:extLst>
              <a:ext uri="{FF2B5EF4-FFF2-40B4-BE49-F238E27FC236}">
                <a16:creationId xmlns:a16="http://schemas.microsoft.com/office/drawing/2014/main" id="{843A3F9B-55DB-CDAE-32B8-36147D5E91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723" y="648929"/>
            <a:ext cx="4482431" cy="220520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graph with blue and orange bars&#10;&#10;Description automatically generated">
            <a:extLst>
              <a:ext uri="{FF2B5EF4-FFF2-40B4-BE49-F238E27FC236}">
                <a16:creationId xmlns:a16="http://schemas.microsoft.com/office/drawing/2014/main" id="{9D7D3500-8B4C-9680-D830-13E98F435E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99197" y="648929"/>
            <a:ext cx="4790145" cy="21308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graph with blue and orange bars&#10;&#10;Description automatically generated">
            <a:extLst>
              <a:ext uri="{FF2B5EF4-FFF2-40B4-BE49-F238E27FC236}">
                <a16:creationId xmlns:a16="http://schemas.microsoft.com/office/drawing/2014/main" id="{8398E480-48CD-9D37-6574-C4198B6864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1884" y="3429000"/>
            <a:ext cx="4574015" cy="18950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graph with blue and orange bars&#10;&#10;Description automatically generated">
            <a:extLst>
              <a:ext uri="{FF2B5EF4-FFF2-40B4-BE49-F238E27FC236}">
                <a16:creationId xmlns:a16="http://schemas.microsoft.com/office/drawing/2014/main" id="{22252845-77B1-C329-040D-F88F6336779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92805" y="3376554"/>
            <a:ext cx="3901569" cy="15668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B4B509-0E03-2C72-D4CB-1DE9A2D7C7EC}"/>
              </a:ext>
            </a:extLst>
          </p:cNvPr>
          <p:cNvSpPr txBox="1"/>
          <p:nvPr/>
        </p:nvSpPr>
        <p:spPr>
          <a:xfrm>
            <a:off x="7422203" y="2820510"/>
            <a:ext cx="2360893" cy="379891"/>
          </a:xfrm>
          <a:prstGeom prst="rect">
            <a:avLst/>
          </a:prstGeom>
        </p:spPr>
        <p:txBody>
          <a:bodyPr vert="horz" lIns="91440" tIns="45720" rIns="91440" bIns="45720" rtlCol="0">
            <a:normAutofit/>
          </a:bodyPr>
          <a:lstStyle/>
          <a:p>
            <a:pPr defTabSz="576072">
              <a:lnSpc>
                <a:spcPct val="90000"/>
              </a:lnSpc>
              <a:spcAft>
                <a:spcPts val="378"/>
              </a:spcAft>
            </a:pPr>
            <a:r>
              <a:rPr lang="en-US" sz="1100" kern="1200" dirty="0">
                <a:solidFill>
                  <a:schemeClr val="tx1"/>
                </a:solidFill>
                <a:latin typeface="+mn-lt"/>
                <a:ea typeface="+mn-ea"/>
                <a:cs typeface="+mn-cs"/>
              </a:rPr>
              <a:t>Gender </a:t>
            </a:r>
            <a:r>
              <a:rPr lang="en-US" sz="1100" dirty="0"/>
              <a:t> shows no impact</a:t>
            </a:r>
            <a:r>
              <a:rPr lang="en-US" sz="1100" kern="1200" dirty="0">
                <a:solidFill>
                  <a:schemeClr val="tx1"/>
                </a:solidFill>
                <a:latin typeface="+mn-lt"/>
                <a:ea typeface="+mn-ea"/>
                <a:cs typeface="+mn-cs"/>
              </a:rPr>
              <a:t> on churn.</a:t>
            </a:r>
          </a:p>
          <a:p>
            <a:pPr marL="72009" indent="-144018" defTabSz="576072">
              <a:lnSpc>
                <a:spcPct val="90000"/>
              </a:lnSpc>
              <a:spcAft>
                <a:spcPts val="378"/>
              </a:spcAft>
              <a:buFont typeface="Arial" panose="020B0604020202020204" pitchFamily="34" charset="0"/>
              <a:buChar char="•"/>
            </a:pPr>
            <a:endParaRPr lang="en-US" sz="1100" kern="1200" dirty="0">
              <a:solidFill>
                <a:schemeClr val="tx1"/>
              </a:solidFill>
              <a:latin typeface="+mn-lt"/>
              <a:ea typeface="+mn-ea"/>
              <a:cs typeface="+mn-cs"/>
            </a:endParaRPr>
          </a:p>
          <a:p>
            <a:pPr indent="-144018" defTabSz="576072">
              <a:lnSpc>
                <a:spcPct val="90000"/>
              </a:lnSpc>
              <a:spcAft>
                <a:spcPts val="378"/>
              </a:spcAft>
              <a:buFont typeface="Arial" panose="020B0604020202020204" pitchFamily="34" charset="0"/>
              <a:buChar char="•"/>
            </a:pPr>
            <a:endParaRPr lang="en-US" sz="11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1100" b="0" i="0" dirty="0">
              <a:effectLst/>
            </a:endParaRPr>
          </a:p>
        </p:txBody>
      </p:sp>
      <p:sp>
        <p:nvSpPr>
          <p:cNvPr id="6" name="TextBox 5">
            <a:extLst>
              <a:ext uri="{FF2B5EF4-FFF2-40B4-BE49-F238E27FC236}">
                <a16:creationId xmlns:a16="http://schemas.microsoft.com/office/drawing/2014/main" id="{4831C105-BD78-F6D4-F44A-F7B954788BFB}"/>
              </a:ext>
            </a:extLst>
          </p:cNvPr>
          <p:cNvSpPr txBox="1"/>
          <p:nvPr/>
        </p:nvSpPr>
        <p:spPr>
          <a:xfrm>
            <a:off x="1730923" y="2837478"/>
            <a:ext cx="3952568" cy="249427"/>
          </a:xfrm>
          <a:prstGeom prst="rect">
            <a:avLst/>
          </a:prstGeom>
          <a:noFill/>
        </p:spPr>
        <p:txBody>
          <a:bodyPr wrap="square" rtlCol="0">
            <a:spAutoFit/>
          </a:bodyPr>
          <a:lstStyle/>
          <a:p>
            <a:pPr defTabSz="576072">
              <a:lnSpc>
                <a:spcPct val="90000"/>
              </a:lnSpc>
              <a:spcAft>
                <a:spcPts val="378"/>
              </a:spcAft>
            </a:pPr>
            <a:r>
              <a:rPr lang="en-US" sz="1134" kern="1200" dirty="0">
                <a:solidFill>
                  <a:schemeClr val="tx1"/>
                </a:solidFill>
                <a:latin typeface="+mn-lt"/>
                <a:ea typeface="+mn-ea"/>
                <a:cs typeface="+mn-cs"/>
              </a:rPr>
              <a:t>Senior citizens are more likely to churn </a:t>
            </a:r>
            <a:endParaRPr lang="en-US" sz="1800" b="0" i="0" dirty="0">
              <a:effectLst/>
            </a:endParaRPr>
          </a:p>
        </p:txBody>
      </p:sp>
      <p:sp>
        <p:nvSpPr>
          <p:cNvPr id="8" name="TextBox 7">
            <a:extLst>
              <a:ext uri="{FF2B5EF4-FFF2-40B4-BE49-F238E27FC236}">
                <a16:creationId xmlns:a16="http://schemas.microsoft.com/office/drawing/2014/main" id="{3EA0FA60-7D63-6254-11A5-FD7C5EF6B2EC}"/>
              </a:ext>
            </a:extLst>
          </p:cNvPr>
          <p:cNvSpPr txBox="1"/>
          <p:nvPr/>
        </p:nvSpPr>
        <p:spPr>
          <a:xfrm flipH="1">
            <a:off x="6894869" y="4914244"/>
            <a:ext cx="3284413" cy="249427"/>
          </a:xfrm>
          <a:prstGeom prst="rect">
            <a:avLst/>
          </a:prstGeom>
          <a:noFill/>
        </p:spPr>
        <p:txBody>
          <a:bodyPr wrap="square" rtlCol="0">
            <a:spAutoFit/>
          </a:bodyPr>
          <a:lstStyle/>
          <a:p>
            <a:pPr defTabSz="576072">
              <a:lnSpc>
                <a:spcPct val="90000"/>
              </a:lnSpc>
              <a:spcAft>
                <a:spcPts val="378"/>
              </a:spcAft>
            </a:pPr>
            <a:r>
              <a:rPr lang="en-US" sz="1134" dirty="0"/>
              <a:t>Higher churn tendency in c</a:t>
            </a:r>
            <a:r>
              <a:rPr lang="en-US" sz="1134" kern="1200" dirty="0">
                <a:solidFill>
                  <a:schemeClr val="tx1"/>
                </a:solidFill>
                <a:latin typeface="+mn-lt"/>
                <a:ea typeface="+mn-ea"/>
                <a:cs typeface="+mn-cs"/>
              </a:rPr>
              <a:t>ustomers without partner</a:t>
            </a:r>
            <a:endParaRPr lang="en-US" sz="1800" b="0" i="0" dirty="0">
              <a:effectLst/>
            </a:endParaRPr>
          </a:p>
        </p:txBody>
      </p:sp>
      <p:sp>
        <p:nvSpPr>
          <p:cNvPr id="9" name="TextBox 8">
            <a:extLst>
              <a:ext uri="{FF2B5EF4-FFF2-40B4-BE49-F238E27FC236}">
                <a16:creationId xmlns:a16="http://schemas.microsoft.com/office/drawing/2014/main" id="{E361DDDF-46E5-BB32-4A0F-849D0106E40A}"/>
              </a:ext>
            </a:extLst>
          </p:cNvPr>
          <p:cNvSpPr txBox="1"/>
          <p:nvPr/>
        </p:nvSpPr>
        <p:spPr>
          <a:xfrm>
            <a:off x="1602658" y="5324037"/>
            <a:ext cx="3913239" cy="249427"/>
          </a:xfrm>
          <a:prstGeom prst="rect">
            <a:avLst/>
          </a:prstGeom>
          <a:noFill/>
        </p:spPr>
        <p:txBody>
          <a:bodyPr wrap="square" rtlCol="0">
            <a:spAutoFit/>
          </a:bodyPr>
          <a:lstStyle/>
          <a:p>
            <a:pPr defTabSz="576072">
              <a:lnSpc>
                <a:spcPct val="90000"/>
              </a:lnSpc>
              <a:spcAft>
                <a:spcPts val="378"/>
              </a:spcAft>
            </a:pPr>
            <a:r>
              <a:rPr lang="en-US" sz="1134" kern="1200" dirty="0">
                <a:solidFill>
                  <a:schemeClr val="tx1"/>
                </a:solidFill>
                <a:latin typeface="+mn-lt"/>
                <a:ea typeface="+mn-ea"/>
                <a:cs typeface="+mn-cs"/>
              </a:rPr>
              <a:t>Customers without any dependents show higher churn rate.</a:t>
            </a:r>
            <a:endParaRPr lang="en-US" sz="1800" b="0" i="0" dirty="0">
              <a:effectLst/>
            </a:endParaRPr>
          </a:p>
        </p:txBody>
      </p:sp>
      <p:sp>
        <p:nvSpPr>
          <p:cNvPr id="3" name="TextBox 2">
            <a:extLst>
              <a:ext uri="{FF2B5EF4-FFF2-40B4-BE49-F238E27FC236}">
                <a16:creationId xmlns:a16="http://schemas.microsoft.com/office/drawing/2014/main" id="{EA9A5872-9A57-6521-87A9-5C316014C73B}"/>
              </a:ext>
            </a:extLst>
          </p:cNvPr>
          <p:cNvSpPr txBox="1"/>
          <p:nvPr/>
        </p:nvSpPr>
        <p:spPr>
          <a:xfrm>
            <a:off x="315283" y="0"/>
            <a:ext cx="3877338" cy="369332"/>
          </a:xfrm>
          <a:prstGeom prst="rect">
            <a:avLst/>
          </a:prstGeom>
          <a:noFill/>
        </p:spPr>
        <p:txBody>
          <a:bodyPr wrap="square" rtlCol="0">
            <a:spAutoFit/>
          </a:bodyPr>
          <a:lstStyle/>
          <a:p>
            <a:pPr marL="0" indent="0">
              <a:buNone/>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p:txBody>
      </p:sp>
    </p:spTree>
    <p:extLst>
      <p:ext uri="{BB962C8B-B14F-4D97-AF65-F5344CB8AC3E}">
        <p14:creationId xmlns:p14="http://schemas.microsoft.com/office/powerpoint/2010/main" val="189569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7" name="Rectangle 4136">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8" name="Rectangle 413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9" name="Rectangle 414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a:extLst>
              <a:ext uri="{FF2B5EF4-FFF2-40B4-BE49-F238E27FC236}">
                <a16:creationId xmlns:a16="http://schemas.microsoft.com/office/drawing/2014/main" id="{AB058B93-40F8-25B9-B6F2-03E7A91F1B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778" y="852533"/>
            <a:ext cx="2507107" cy="186779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7A7DAFD2-4E6F-F3B6-7C88-84AE610D3C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6516" y="852206"/>
            <a:ext cx="2507982" cy="186844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C65ACB1-CA75-4AC8-CD17-B313CF509D8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9368" y="852206"/>
            <a:ext cx="2507982" cy="18684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16E5210-E977-FCDF-C3D5-BFBB805C295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2219" y="849587"/>
            <a:ext cx="2515016" cy="1873686"/>
          </a:xfrm>
          <a:prstGeom prst="rect">
            <a:avLst/>
          </a:prstGeom>
          <a:noFill/>
          <a:extLst>
            <a:ext uri="{909E8E84-426E-40DD-AFC4-6F175D3DCCD1}">
              <a14:hiddenFill xmlns:a14="http://schemas.microsoft.com/office/drawing/2010/main">
                <a:solidFill>
                  <a:srgbClr val="FFFFFF"/>
                </a:solidFill>
              </a14:hiddenFill>
            </a:ext>
          </a:extLst>
        </p:spPr>
      </p:pic>
      <p:sp>
        <p:nvSpPr>
          <p:cNvPr id="4150" name="Rectangle 414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2664A8B-7083-2756-17E2-73DE2A6FCB94}"/>
              </a:ext>
            </a:extLst>
          </p:cNvPr>
          <p:cNvSpPr txBox="1"/>
          <p:nvPr/>
        </p:nvSpPr>
        <p:spPr>
          <a:xfrm>
            <a:off x="5162719" y="3930305"/>
            <a:ext cx="6586915" cy="24372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0" i="0" dirty="0">
                <a:effectLst/>
              </a:rPr>
              <a:t>**Churn likelihood is higher in users without Online security, No Tech support, No Online Backup and No Device protection</a:t>
            </a:r>
          </a:p>
        </p:txBody>
      </p:sp>
      <p:sp>
        <p:nvSpPr>
          <p:cNvPr id="3" name="TextBox 2">
            <a:extLst>
              <a:ext uri="{FF2B5EF4-FFF2-40B4-BE49-F238E27FC236}">
                <a16:creationId xmlns:a16="http://schemas.microsoft.com/office/drawing/2014/main" id="{70FD8606-7E48-5086-7462-D8C5B264CE9E}"/>
              </a:ext>
            </a:extLst>
          </p:cNvPr>
          <p:cNvSpPr txBox="1"/>
          <p:nvPr/>
        </p:nvSpPr>
        <p:spPr>
          <a:xfrm>
            <a:off x="778777" y="155643"/>
            <a:ext cx="2757739" cy="369332"/>
          </a:xfrm>
          <a:prstGeom prst="rect">
            <a:avLst/>
          </a:prstGeom>
          <a:noFill/>
        </p:spPr>
        <p:txBody>
          <a:bodyPr wrap="square" rtlCol="0">
            <a:spAutoFit/>
          </a:bodyPr>
          <a:lstStyle/>
          <a:p>
            <a:pPr marL="0" indent="0">
              <a:buNone/>
            </a:pPr>
            <a:r>
              <a:rPr lang="en-US" sz="1800" dirty="0">
                <a:solidFill>
                  <a:srgbClr val="FF0000"/>
                </a:solidFill>
                <a:latin typeface="Calibri" panose="020F0502020204030204" pitchFamily="34" charset="0"/>
                <a:ea typeface="Calibri" panose="020F0502020204030204" pitchFamily="34" charset="0"/>
                <a:cs typeface="Calibri" panose="020F0502020204030204" pitchFamily="34" charset="0"/>
              </a:rPr>
              <a:t>Findings:</a:t>
            </a:r>
          </a:p>
        </p:txBody>
      </p:sp>
    </p:spTree>
    <p:extLst>
      <p:ext uri="{BB962C8B-B14F-4D97-AF65-F5344CB8AC3E}">
        <p14:creationId xmlns:p14="http://schemas.microsoft.com/office/powerpoint/2010/main" val="3703599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1136</Words>
  <Application>Microsoft Office PowerPoint</Application>
  <PresentationFormat>Widescreen</PresentationFormat>
  <Paragraphs>109</Paragraphs>
  <Slides>21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Calibri</vt:lpstr>
      <vt:lpstr>Calibri Light</vt:lpstr>
      <vt:lpstr>Lato</vt:lpstr>
      <vt:lpstr>Roboto</vt:lpstr>
      <vt:lpstr>Söhne</vt:lpstr>
      <vt:lpstr>Wingdings</vt:lpstr>
      <vt:lpstr>Office Theme</vt:lpstr>
      <vt:lpstr>Churn Analysis</vt:lpstr>
      <vt:lpstr>Business Understanding &amp; Overview</vt:lpstr>
      <vt:lpstr>Understanding the data</vt:lpstr>
      <vt:lpstr>Target Data</vt:lpstr>
      <vt:lpstr>Missing Data</vt:lpstr>
      <vt:lpstr>Initial Intuition from the data</vt:lpstr>
      <vt:lpstr>Univariate Analysis: </vt:lpstr>
      <vt:lpstr>   </vt:lpstr>
      <vt:lpstr>PowerPoint Presentation</vt:lpstr>
      <vt:lpstr>PowerPoint Presentation</vt:lpstr>
      <vt:lpstr>    Findings:    </vt:lpstr>
      <vt:lpstr>Univariate Analysis Findings:</vt:lpstr>
      <vt:lpstr>Bivariate Analysis :</vt:lpstr>
      <vt:lpstr>PowerPoint Presentation</vt:lpstr>
      <vt:lpstr>PowerPoint Presentation</vt:lpstr>
      <vt:lpstr>PowerPoint Presentation</vt:lpstr>
      <vt:lpstr>PowerPoint Presentation</vt:lpstr>
      <vt:lpstr>Bivariate Analysis Insights:</vt:lpstr>
      <vt:lpstr>Conclusion:</vt:lpstr>
      <vt:lpstr>Next Steps:  Ensuring optimal customer retention is crucial.</vt:lpstr>
      <vt:lpstr>Thank you!</vt:lpstr>
    </vt:vector>
  </TitlesOfParts>
  <Company>George Brown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Analysis</dc:title>
  <dc:creator>Priya Meerel</dc:creator>
  <cp:lastModifiedBy>Priya Meerel</cp:lastModifiedBy>
  <cp:revision>10</cp:revision>
  <dcterms:created xsi:type="dcterms:W3CDTF">2023-08-29T22:47:36Z</dcterms:created>
  <dcterms:modified xsi:type="dcterms:W3CDTF">2023-09-02T19:41:30Z</dcterms:modified>
</cp:coreProperties>
</file>